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79" r:id="rId3"/>
    <p:sldId id="315" r:id="rId4"/>
    <p:sldId id="378" r:id="rId5"/>
    <p:sldId id="366" r:id="rId6"/>
    <p:sldId id="377" r:id="rId7"/>
    <p:sldId id="363" r:id="rId8"/>
    <p:sldId id="367" r:id="rId9"/>
    <p:sldId id="380" r:id="rId10"/>
    <p:sldId id="319" r:id="rId11"/>
    <p:sldId id="324" r:id="rId12"/>
    <p:sldId id="369" r:id="rId13"/>
    <p:sldId id="370" r:id="rId14"/>
    <p:sldId id="372" r:id="rId15"/>
    <p:sldId id="376" r:id="rId16"/>
    <p:sldId id="375" r:id="rId17"/>
    <p:sldId id="359" r:id="rId18"/>
    <p:sldId id="269" r:id="rId19"/>
    <p:sldId id="276" r:id="rId2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38C56-2A2F-45A1-BC74-30CF081283E5}" v="5" dt="2025-08-06T01:15:53.6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660"/>
  </p:normalViewPr>
  <p:slideViewPr>
    <p:cSldViewPr snapToGrid="0">
      <p:cViewPr>
        <p:scale>
          <a:sx n="100" d="100"/>
          <a:sy n="100" d="100"/>
        </p:scale>
        <p:origin x="6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gsik Im" userId="7dec3d722b88f867" providerId="LiveId" clId="{03B38C56-2A2F-45A1-BC74-30CF081283E5}"/>
    <pc:docChg chg="custSel modSld">
      <pc:chgData name="Jangsik Im" userId="7dec3d722b88f867" providerId="LiveId" clId="{03B38C56-2A2F-45A1-BC74-30CF081283E5}" dt="2025-08-06T01:16:14.506" v="24" actId="14100"/>
      <pc:docMkLst>
        <pc:docMk/>
      </pc:docMkLst>
      <pc:sldChg chg="addSp delSp modSp mod">
        <pc:chgData name="Jangsik Im" userId="7dec3d722b88f867" providerId="LiveId" clId="{03B38C56-2A2F-45A1-BC74-30CF081283E5}" dt="2025-08-06T01:16:14.506" v="24" actId="14100"/>
        <pc:sldMkLst>
          <pc:docMk/>
          <pc:sldMk cId="1054014553" sldId="370"/>
        </pc:sldMkLst>
        <pc:spChg chg="mod">
          <ac:chgData name="Jangsik Im" userId="7dec3d722b88f867" providerId="LiveId" clId="{03B38C56-2A2F-45A1-BC74-30CF081283E5}" dt="2025-08-06T01:16:14.506" v="24" actId="14100"/>
          <ac:spMkLst>
            <pc:docMk/>
            <pc:sldMk cId="1054014553" sldId="370"/>
            <ac:spMk id="148" creationId="{73C87D6B-191A-4C3C-381E-080E050341DB}"/>
          </ac:spMkLst>
        </pc:spChg>
        <pc:picChg chg="add del mod">
          <ac:chgData name="Jangsik Im" userId="7dec3d722b88f867" providerId="LiveId" clId="{03B38C56-2A2F-45A1-BC74-30CF081283E5}" dt="2025-08-06T01:15:01.385" v="13" actId="478"/>
          <ac:picMkLst>
            <pc:docMk/>
            <pc:sldMk cId="1054014553" sldId="370"/>
            <ac:picMk id="3" creationId="{3C4B0AEF-B5F3-3AB0-F2A5-C72F4B5AC0E6}"/>
          </ac:picMkLst>
        </pc:picChg>
        <pc:picChg chg="add mod">
          <ac:chgData name="Jangsik Im" userId="7dec3d722b88f867" providerId="LiveId" clId="{03B38C56-2A2F-45A1-BC74-30CF081283E5}" dt="2025-08-06T01:15:45.039" v="20" actId="14100"/>
          <ac:picMkLst>
            <pc:docMk/>
            <pc:sldMk cId="1054014553" sldId="370"/>
            <ac:picMk id="4" creationId="{E267DEA8-0192-408E-6AFC-6F4A7AD9E6B3}"/>
          </ac:picMkLst>
        </pc:picChg>
        <pc:picChg chg="add mod">
          <ac:chgData name="Jangsik Im" userId="7dec3d722b88f867" providerId="LiveId" clId="{03B38C56-2A2F-45A1-BC74-30CF081283E5}" dt="2025-08-06T01:16:01.783" v="23" actId="1076"/>
          <ac:picMkLst>
            <pc:docMk/>
            <pc:sldMk cId="1054014553" sldId="370"/>
            <ac:picMk id="5" creationId="{F4013DFD-752E-6748-199A-6DE24D245B64}"/>
          </ac:picMkLst>
        </pc:picChg>
        <pc:picChg chg="del">
          <ac:chgData name="Jangsik Im" userId="7dec3d722b88f867" providerId="LiveId" clId="{03B38C56-2A2F-45A1-BC74-30CF081283E5}" dt="2025-08-06T01:15:50.480" v="21" actId="478"/>
          <ac:picMkLst>
            <pc:docMk/>
            <pc:sldMk cId="1054014553" sldId="370"/>
            <ac:picMk id="127" creationId="{B62D7BB9-08D3-E2C1-83F9-CF3D67D02B87}"/>
          </ac:picMkLst>
        </pc:picChg>
        <pc:picChg chg="del">
          <ac:chgData name="Jangsik Im" userId="7dec3d722b88f867" providerId="LiveId" clId="{03B38C56-2A2F-45A1-BC74-30CF081283E5}" dt="2025-08-06T01:15:25.661" v="14" actId="478"/>
          <ac:picMkLst>
            <pc:docMk/>
            <pc:sldMk cId="1054014553" sldId="370"/>
            <ac:picMk id="146" creationId="{915B937F-A786-1CA0-C932-0944ECC0FEE3}"/>
          </ac:picMkLst>
        </pc:picChg>
      </pc:sldChg>
      <pc:sldChg chg="addSp delSp modSp mod">
        <pc:chgData name="Jangsik Im" userId="7dec3d722b88f867" providerId="LiveId" clId="{03B38C56-2A2F-45A1-BC74-30CF081283E5}" dt="2025-08-06T01:14:27.077" v="9" actId="1037"/>
        <pc:sldMkLst>
          <pc:docMk/>
          <pc:sldMk cId="376296181" sldId="380"/>
        </pc:sldMkLst>
        <pc:picChg chg="del">
          <ac:chgData name="Jangsik Im" userId="7dec3d722b88f867" providerId="LiveId" clId="{03B38C56-2A2F-45A1-BC74-30CF081283E5}" dt="2025-08-06T01:14:08.593" v="0" actId="478"/>
          <ac:picMkLst>
            <pc:docMk/>
            <pc:sldMk cId="376296181" sldId="380"/>
            <ac:picMk id="9" creationId="{4123351A-6838-DF1A-51CE-30F73838833D}"/>
          </ac:picMkLst>
        </pc:picChg>
        <pc:picChg chg="del">
          <ac:chgData name="Jangsik Im" userId="7dec3d722b88f867" providerId="LiveId" clId="{03B38C56-2A2F-45A1-BC74-30CF081283E5}" dt="2025-08-06T01:14:14.008" v="2" actId="478"/>
          <ac:picMkLst>
            <pc:docMk/>
            <pc:sldMk cId="376296181" sldId="380"/>
            <ac:picMk id="10" creationId="{58B1EA07-42AA-127C-77D0-1FF46E971325}"/>
          </ac:picMkLst>
        </pc:picChg>
        <pc:picChg chg="add mod">
          <ac:chgData name="Jangsik Im" userId="7dec3d722b88f867" providerId="LiveId" clId="{03B38C56-2A2F-45A1-BC74-30CF081283E5}" dt="2025-08-06T01:14:27.077" v="9" actId="1037"/>
          <ac:picMkLst>
            <pc:docMk/>
            <pc:sldMk cId="376296181" sldId="380"/>
            <ac:picMk id="12" creationId="{F8E11270-1600-A5C6-B0A9-EB2B3CD693C3}"/>
          </ac:picMkLst>
        </pc:picChg>
        <pc:picChg chg="add mod">
          <ac:chgData name="Jangsik Im" userId="7dec3d722b88f867" providerId="LiveId" clId="{03B38C56-2A2F-45A1-BC74-30CF081283E5}" dt="2025-08-06T01:14:20.117" v="4" actId="1076"/>
          <ac:picMkLst>
            <pc:docMk/>
            <pc:sldMk cId="376296181" sldId="380"/>
            <ac:picMk id="16" creationId="{0E301F71-9B53-DA9E-5BB9-8B9DA734DF4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1A46A-D820-40C7-B723-CFFB8B55854D}" type="datetimeFigureOut">
              <a:rPr lang="ko-KR" altLang="en-US" smtClean="0"/>
              <a:t>2025-08-06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7B6B2-87A7-408E-ACD4-12C4E94A5C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088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41916-418C-4594-9BDC-7F2885A40090}" type="datetime1">
              <a:rPr lang="ko-KR" altLang="en-US" smtClean="0"/>
              <a:t>2025-08-06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E1BA-D0C0-4F17-83B2-CEC5AFAE41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237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548640" y="768096"/>
            <a:ext cx="2487168" cy="12801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11503152" y="0"/>
            <a:ext cx="64008" cy="786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슬라이드 번호 개체 틀 5"/>
          <p:cNvSpPr txBox="1">
            <a:spLocks/>
          </p:cNvSpPr>
          <p:nvPr userDrawn="1"/>
        </p:nvSpPr>
        <p:spPr>
          <a:xfrm>
            <a:off x="11487912" y="292608"/>
            <a:ext cx="512064" cy="374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AE1BA-D0C0-4F17-83B2-CEC5AFAE41D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>
          <a:xfrm>
            <a:off x="4729480" y="6521609"/>
            <a:ext cx="3556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ko-KR" sz="10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굴림" pitchFamily="50" charset="-127"/>
                <a:cs typeface="+mn-cs"/>
              </a:rPr>
              <a:t>Copy</a:t>
            </a:r>
            <a:r>
              <a:rPr kumimoji="1" lang="en-US" altLang="ko-KR" sz="10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굴림" pitchFamily="50" charset="-127"/>
                <a:cs typeface="+mn-cs"/>
              </a:rPr>
              <a:t>rights© 2025 by </a:t>
            </a:r>
            <a:r>
              <a:rPr kumimoji="1" lang="en-US" altLang="ko-KR" sz="1000" b="0" i="0" kern="12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굴림" pitchFamily="50" charset="-127"/>
                <a:cs typeface="+mn-cs"/>
              </a:rPr>
              <a:t>Olivetech</a:t>
            </a:r>
            <a:r>
              <a:rPr kumimoji="1" lang="en-US" altLang="ko-KR" sz="10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굴림" pitchFamily="50" charset="-127"/>
                <a:cs typeface="+mn-cs"/>
              </a:rPr>
              <a:t>, Inc. All Rights Reserved</a:t>
            </a:r>
            <a:r>
              <a:rPr kumimoji="1" lang="en-US" altLang="ko-KR" sz="1000" b="0" i="1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굴림" pitchFamily="50" charset="-127"/>
                <a:cs typeface="+mn-cs"/>
              </a:rPr>
              <a:t>.</a:t>
            </a:r>
            <a:endParaRPr kumimoji="1" lang="ko-KR" altLang="en-US" sz="1000" b="0" i="1" kern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굴림" pitchFamily="50" charset="-127"/>
              <a:cs typeface="+mn-cs"/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3344" y="6461973"/>
            <a:ext cx="1335976" cy="30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21029-F5CC-4B9B-88B8-9DD602BD355D}" type="datetime1">
              <a:rPr lang="ko-KR" altLang="en-US" smtClean="0"/>
              <a:t>2025-08-06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AE1BA-D0C0-4F17-83B2-CEC5AFAE41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27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7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" Type="http://schemas.openxmlformats.org/officeDocument/2006/relationships/image" Target="../media/image52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8.png"/><Relationship Id="rId12" Type="http://schemas.openxmlformats.org/officeDocument/2006/relationships/image" Target="../media/image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4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60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62.png"/><Relationship Id="rId12" Type="http://schemas.openxmlformats.org/officeDocument/2006/relationships/image" Target="../media/image3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59.png"/><Relationship Id="rId10" Type="http://schemas.openxmlformats.org/officeDocument/2006/relationships/image" Target="../media/image75.png"/><Relationship Id="rId4" Type="http://schemas.openxmlformats.org/officeDocument/2006/relationships/image" Target="../media/image61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1.png"/><Relationship Id="rId26" Type="http://schemas.openxmlformats.org/officeDocument/2006/relationships/hyperlink" Target="https://www.google.co.kr/url?sa=i&amp;rct=j&amp;q=&amp;esrc=s&amp;source=images&amp;cd=&amp;cad=rja&amp;uact=8&amp;ved=0ahUKEwjstuiv0_nMAhWMKZQKHaMzDPUQjRwIBw&amp;url=https://namu.wiki/w/%ED%98%84%EB%8C%80%EC%9E%90%EB%8F%99%EC%B0%A8%EA%B7%B8%EB%A3%B9&amp;psig=AFQjCNH9MpbTcesLeMPhLZz_htlcHYQU9w&amp;ust=1464417701559813" TargetMode="External"/><Relationship Id="rId3" Type="http://schemas.openxmlformats.org/officeDocument/2006/relationships/image" Target="../media/image79.png"/><Relationship Id="rId21" Type="http://schemas.openxmlformats.org/officeDocument/2006/relationships/image" Target="../media/image94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microsoft.com/office/2007/relationships/hdphoto" Target="../media/hdphoto5.wdp"/><Relationship Id="rId25" Type="http://schemas.openxmlformats.org/officeDocument/2006/relationships/image" Target="../media/image98.png"/><Relationship Id="rId2" Type="http://schemas.openxmlformats.org/officeDocument/2006/relationships/image" Target="../media/image78.png"/><Relationship Id="rId16" Type="http://schemas.openxmlformats.org/officeDocument/2006/relationships/image" Target="../media/image64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97.png"/><Relationship Id="rId5" Type="http://schemas.openxmlformats.org/officeDocument/2006/relationships/image" Target="../media/image81.png"/><Relationship Id="rId15" Type="http://schemas.openxmlformats.org/officeDocument/2006/relationships/image" Target="../media/image65.png"/><Relationship Id="rId23" Type="http://schemas.openxmlformats.org/officeDocument/2006/relationships/image" Target="../media/image96.png"/><Relationship Id="rId10" Type="http://schemas.openxmlformats.org/officeDocument/2006/relationships/image" Target="../media/image86.png"/><Relationship Id="rId19" Type="http://schemas.openxmlformats.org/officeDocument/2006/relationships/image" Target="../media/image92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5.png"/><Relationship Id="rId27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8.png"/><Relationship Id="rId18" Type="http://schemas.microsoft.com/office/2007/relationships/hdphoto" Target="../media/hdphoto5.wdp"/><Relationship Id="rId3" Type="http://schemas.openxmlformats.org/officeDocument/2006/relationships/image" Target="../media/image65.png"/><Relationship Id="rId21" Type="http://schemas.openxmlformats.org/officeDocument/2006/relationships/image" Target="../media/image112.png"/><Relationship Id="rId7" Type="http://schemas.openxmlformats.org/officeDocument/2006/relationships/image" Target="../media/image103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100.png"/><Relationship Id="rId16" Type="http://schemas.openxmlformats.org/officeDocument/2006/relationships/image" Target="../media/image110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21.png"/><Relationship Id="rId10" Type="http://schemas.openxmlformats.org/officeDocument/2006/relationships/image" Target="../media/image106.png"/><Relationship Id="rId19" Type="http://schemas.openxmlformats.org/officeDocument/2006/relationships/image" Target="../media/image111.png"/><Relationship Id="rId4" Type="http://schemas.openxmlformats.org/officeDocument/2006/relationships/image" Target="../media/image62.png"/><Relationship Id="rId9" Type="http://schemas.openxmlformats.org/officeDocument/2006/relationships/image" Target="../media/image105.png"/><Relationship Id="rId14" Type="http://schemas.openxmlformats.org/officeDocument/2006/relationships/image" Target="../media/image109.png"/><Relationship Id="rId22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5.png"/><Relationship Id="rId21" Type="http://schemas.openxmlformats.org/officeDocument/2006/relationships/hyperlink" Target="http://www.nts.go.kr/" TargetMode="External"/><Relationship Id="rId42" Type="http://schemas.openxmlformats.org/officeDocument/2006/relationships/image" Target="../media/image151.png"/><Relationship Id="rId63" Type="http://schemas.openxmlformats.org/officeDocument/2006/relationships/image" Target="../media/image171.gif"/><Relationship Id="rId84" Type="http://schemas.openxmlformats.org/officeDocument/2006/relationships/image" Target="../media/image192.png"/><Relationship Id="rId138" Type="http://schemas.openxmlformats.org/officeDocument/2006/relationships/image" Target="../media/image246.png"/><Relationship Id="rId159" Type="http://schemas.openxmlformats.org/officeDocument/2006/relationships/image" Target="../media/image267.png"/><Relationship Id="rId170" Type="http://schemas.openxmlformats.org/officeDocument/2006/relationships/image" Target="../media/image278.png"/><Relationship Id="rId191" Type="http://schemas.openxmlformats.org/officeDocument/2006/relationships/image" Target="../media/image299.png"/><Relationship Id="rId205" Type="http://schemas.openxmlformats.org/officeDocument/2006/relationships/image" Target="../media/image313.png"/><Relationship Id="rId107" Type="http://schemas.openxmlformats.org/officeDocument/2006/relationships/image" Target="../media/image215.jpeg"/><Relationship Id="rId11" Type="http://schemas.openxmlformats.org/officeDocument/2006/relationships/image" Target="../media/image123.png"/><Relationship Id="rId32" Type="http://schemas.openxmlformats.org/officeDocument/2006/relationships/image" Target="../media/image142.png"/><Relationship Id="rId53" Type="http://schemas.openxmlformats.org/officeDocument/2006/relationships/image" Target="../media/image162.png"/><Relationship Id="rId74" Type="http://schemas.openxmlformats.org/officeDocument/2006/relationships/image" Target="../media/image182.jpeg"/><Relationship Id="rId128" Type="http://schemas.openxmlformats.org/officeDocument/2006/relationships/image" Target="../media/image236.png"/><Relationship Id="rId149" Type="http://schemas.openxmlformats.org/officeDocument/2006/relationships/image" Target="../media/image257.png"/><Relationship Id="rId5" Type="http://schemas.openxmlformats.org/officeDocument/2006/relationships/image" Target="../media/image117.png"/><Relationship Id="rId95" Type="http://schemas.openxmlformats.org/officeDocument/2006/relationships/image" Target="../media/image203.png"/><Relationship Id="rId160" Type="http://schemas.openxmlformats.org/officeDocument/2006/relationships/image" Target="../media/image268.png"/><Relationship Id="rId181" Type="http://schemas.openxmlformats.org/officeDocument/2006/relationships/image" Target="../media/image289.png"/><Relationship Id="rId22" Type="http://schemas.openxmlformats.org/officeDocument/2006/relationships/image" Target="../media/image133.png"/><Relationship Id="rId43" Type="http://schemas.openxmlformats.org/officeDocument/2006/relationships/image" Target="../media/image152.gif"/><Relationship Id="rId64" Type="http://schemas.openxmlformats.org/officeDocument/2006/relationships/image" Target="../media/image172.jpeg"/><Relationship Id="rId118" Type="http://schemas.openxmlformats.org/officeDocument/2006/relationships/image" Target="../media/image226.jpeg"/><Relationship Id="rId139" Type="http://schemas.openxmlformats.org/officeDocument/2006/relationships/image" Target="../media/image247.png"/><Relationship Id="rId85" Type="http://schemas.openxmlformats.org/officeDocument/2006/relationships/image" Target="../media/image193.jpeg"/><Relationship Id="rId150" Type="http://schemas.openxmlformats.org/officeDocument/2006/relationships/image" Target="../media/image258.png"/><Relationship Id="rId171" Type="http://schemas.openxmlformats.org/officeDocument/2006/relationships/image" Target="../media/image279.png"/><Relationship Id="rId192" Type="http://schemas.openxmlformats.org/officeDocument/2006/relationships/image" Target="../media/image300.png"/><Relationship Id="rId12" Type="http://schemas.openxmlformats.org/officeDocument/2006/relationships/image" Target="../media/image124.png"/><Relationship Id="rId33" Type="http://schemas.openxmlformats.org/officeDocument/2006/relationships/image" Target="../media/image143.png"/><Relationship Id="rId108" Type="http://schemas.openxmlformats.org/officeDocument/2006/relationships/image" Target="../media/image216.jpeg"/><Relationship Id="rId129" Type="http://schemas.openxmlformats.org/officeDocument/2006/relationships/image" Target="../media/image237.png"/><Relationship Id="rId54" Type="http://schemas.openxmlformats.org/officeDocument/2006/relationships/image" Target="../media/image163.png"/><Relationship Id="rId75" Type="http://schemas.openxmlformats.org/officeDocument/2006/relationships/image" Target="../media/image183.jpeg"/><Relationship Id="rId96" Type="http://schemas.openxmlformats.org/officeDocument/2006/relationships/image" Target="../media/image204.png"/><Relationship Id="rId140" Type="http://schemas.openxmlformats.org/officeDocument/2006/relationships/image" Target="../media/image248.png"/><Relationship Id="rId161" Type="http://schemas.openxmlformats.org/officeDocument/2006/relationships/image" Target="../media/image269.png"/><Relationship Id="rId182" Type="http://schemas.openxmlformats.org/officeDocument/2006/relationships/image" Target="../media/image290.png"/><Relationship Id="rId6" Type="http://schemas.openxmlformats.org/officeDocument/2006/relationships/image" Target="../media/image118.jpeg"/><Relationship Id="rId23" Type="http://schemas.openxmlformats.org/officeDocument/2006/relationships/hyperlink" Target="http://www.mw.go.kr/" TargetMode="External"/><Relationship Id="rId119" Type="http://schemas.openxmlformats.org/officeDocument/2006/relationships/image" Target="../media/image227.png"/><Relationship Id="rId44" Type="http://schemas.openxmlformats.org/officeDocument/2006/relationships/image" Target="../media/image153.png"/><Relationship Id="rId65" Type="http://schemas.openxmlformats.org/officeDocument/2006/relationships/image" Target="../media/image173.jpeg"/><Relationship Id="rId86" Type="http://schemas.openxmlformats.org/officeDocument/2006/relationships/image" Target="../media/image194.jpeg"/><Relationship Id="rId130" Type="http://schemas.openxmlformats.org/officeDocument/2006/relationships/image" Target="../media/image238.png"/><Relationship Id="rId151" Type="http://schemas.openxmlformats.org/officeDocument/2006/relationships/image" Target="../media/image259.png"/><Relationship Id="rId172" Type="http://schemas.openxmlformats.org/officeDocument/2006/relationships/image" Target="../media/image280.png"/><Relationship Id="rId193" Type="http://schemas.openxmlformats.org/officeDocument/2006/relationships/image" Target="../media/image301.png"/><Relationship Id="rId13" Type="http://schemas.openxmlformats.org/officeDocument/2006/relationships/image" Target="../media/image125.png"/><Relationship Id="rId109" Type="http://schemas.openxmlformats.org/officeDocument/2006/relationships/image" Target="../media/image217.jpeg"/><Relationship Id="rId34" Type="http://schemas.openxmlformats.org/officeDocument/2006/relationships/image" Target="../media/image144.png"/><Relationship Id="rId55" Type="http://schemas.openxmlformats.org/officeDocument/2006/relationships/image" Target="../media/image164.gif"/><Relationship Id="rId76" Type="http://schemas.openxmlformats.org/officeDocument/2006/relationships/image" Target="../media/image184.jpeg"/><Relationship Id="rId97" Type="http://schemas.openxmlformats.org/officeDocument/2006/relationships/image" Target="../media/image205.jpeg"/><Relationship Id="rId120" Type="http://schemas.openxmlformats.org/officeDocument/2006/relationships/image" Target="../media/image228.png"/><Relationship Id="rId141" Type="http://schemas.openxmlformats.org/officeDocument/2006/relationships/image" Target="../media/image249.png"/><Relationship Id="rId7" Type="http://schemas.openxmlformats.org/officeDocument/2006/relationships/image" Target="../media/image119.png"/><Relationship Id="rId162" Type="http://schemas.openxmlformats.org/officeDocument/2006/relationships/image" Target="../media/image270.png"/><Relationship Id="rId183" Type="http://schemas.openxmlformats.org/officeDocument/2006/relationships/image" Target="../media/image291.png"/><Relationship Id="rId24" Type="http://schemas.openxmlformats.org/officeDocument/2006/relationships/image" Target="../media/image134.jpeg"/><Relationship Id="rId40" Type="http://schemas.openxmlformats.org/officeDocument/2006/relationships/image" Target="../media/image149.png"/><Relationship Id="rId45" Type="http://schemas.openxmlformats.org/officeDocument/2006/relationships/image" Target="../media/image154.png"/><Relationship Id="rId66" Type="http://schemas.openxmlformats.org/officeDocument/2006/relationships/image" Target="../media/image174.jpeg"/><Relationship Id="rId87" Type="http://schemas.openxmlformats.org/officeDocument/2006/relationships/image" Target="../media/image195.png"/><Relationship Id="rId110" Type="http://schemas.openxmlformats.org/officeDocument/2006/relationships/image" Target="../media/image218.jpeg"/><Relationship Id="rId115" Type="http://schemas.openxmlformats.org/officeDocument/2006/relationships/image" Target="../media/image223.png"/><Relationship Id="rId131" Type="http://schemas.openxmlformats.org/officeDocument/2006/relationships/image" Target="../media/image239.png"/><Relationship Id="rId136" Type="http://schemas.openxmlformats.org/officeDocument/2006/relationships/image" Target="../media/image244.png"/><Relationship Id="rId157" Type="http://schemas.openxmlformats.org/officeDocument/2006/relationships/image" Target="../media/image265.png"/><Relationship Id="rId178" Type="http://schemas.openxmlformats.org/officeDocument/2006/relationships/image" Target="../media/image286.png"/><Relationship Id="rId61" Type="http://schemas.openxmlformats.org/officeDocument/2006/relationships/image" Target="../media/image169.png"/><Relationship Id="rId82" Type="http://schemas.openxmlformats.org/officeDocument/2006/relationships/image" Target="../media/image190.jpeg"/><Relationship Id="rId152" Type="http://schemas.openxmlformats.org/officeDocument/2006/relationships/image" Target="../media/image260.png"/><Relationship Id="rId173" Type="http://schemas.openxmlformats.org/officeDocument/2006/relationships/image" Target="../media/image281.png"/><Relationship Id="rId194" Type="http://schemas.openxmlformats.org/officeDocument/2006/relationships/image" Target="../media/image302.png"/><Relationship Id="rId199" Type="http://schemas.openxmlformats.org/officeDocument/2006/relationships/image" Target="../media/image307.png"/><Relationship Id="rId203" Type="http://schemas.openxmlformats.org/officeDocument/2006/relationships/image" Target="../media/image311.png"/><Relationship Id="rId19" Type="http://schemas.openxmlformats.org/officeDocument/2006/relationships/image" Target="../media/image131.png"/><Relationship Id="rId14" Type="http://schemas.openxmlformats.org/officeDocument/2006/relationships/image" Target="../media/image126.png"/><Relationship Id="rId30" Type="http://schemas.openxmlformats.org/officeDocument/2006/relationships/image" Target="../media/image140.png"/><Relationship Id="rId35" Type="http://schemas.openxmlformats.org/officeDocument/2006/relationships/hyperlink" Target="https://www.kosep.co.kr/kosep/us/us_man.do" TargetMode="External"/><Relationship Id="rId56" Type="http://schemas.openxmlformats.org/officeDocument/2006/relationships/image" Target="../media/image165.gif"/><Relationship Id="rId77" Type="http://schemas.openxmlformats.org/officeDocument/2006/relationships/image" Target="../media/image185.gif"/><Relationship Id="rId100" Type="http://schemas.openxmlformats.org/officeDocument/2006/relationships/image" Target="../media/image208.png"/><Relationship Id="rId105" Type="http://schemas.openxmlformats.org/officeDocument/2006/relationships/image" Target="../media/image213.png"/><Relationship Id="rId126" Type="http://schemas.openxmlformats.org/officeDocument/2006/relationships/image" Target="../media/image234.png"/><Relationship Id="rId147" Type="http://schemas.openxmlformats.org/officeDocument/2006/relationships/image" Target="../media/image255.png"/><Relationship Id="rId168" Type="http://schemas.openxmlformats.org/officeDocument/2006/relationships/image" Target="../media/image276.png"/><Relationship Id="rId8" Type="http://schemas.openxmlformats.org/officeDocument/2006/relationships/image" Target="../media/image120.png"/><Relationship Id="rId51" Type="http://schemas.openxmlformats.org/officeDocument/2006/relationships/image" Target="../media/image160.png"/><Relationship Id="rId72" Type="http://schemas.openxmlformats.org/officeDocument/2006/relationships/image" Target="../media/image180.gif"/><Relationship Id="rId93" Type="http://schemas.openxmlformats.org/officeDocument/2006/relationships/image" Target="../media/image201.png"/><Relationship Id="rId98" Type="http://schemas.openxmlformats.org/officeDocument/2006/relationships/image" Target="../media/image206.png"/><Relationship Id="rId121" Type="http://schemas.openxmlformats.org/officeDocument/2006/relationships/image" Target="../media/image229.png"/><Relationship Id="rId142" Type="http://schemas.openxmlformats.org/officeDocument/2006/relationships/image" Target="../media/image250.png"/><Relationship Id="rId163" Type="http://schemas.openxmlformats.org/officeDocument/2006/relationships/image" Target="../media/image271.png"/><Relationship Id="rId184" Type="http://schemas.openxmlformats.org/officeDocument/2006/relationships/image" Target="../media/image292.png"/><Relationship Id="rId189" Type="http://schemas.openxmlformats.org/officeDocument/2006/relationships/image" Target="../media/image297.png"/><Relationship Id="rId3" Type="http://schemas.openxmlformats.org/officeDocument/2006/relationships/image" Target="../media/image115.png"/><Relationship Id="rId25" Type="http://schemas.openxmlformats.org/officeDocument/2006/relationships/image" Target="../media/image135.jpeg"/><Relationship Id="rId46" Type="http://schemas.openxmlformats.org/officeDocument/2006/relationships/image" Target="../media/image155.gif"/><Relationship Id="rId67" Type="http://schemas.openxmlformats.org/officeDocument/2006/relationships/image" Target="../media/image175.png"/><Relationship Id="rId116" Type="http://schemas.openxmlformats.org/officeDocument/2006/relationships/image" Target="../media/image224.png"/><Relationship Id="rId137" Type="http://schemas.openxmlformats.org/officeDocument/2006/relationships/image" Target="../media/image245.png"/><Relationship Id="rId158" Type="http://schemas.openxmlformats.org/officeDocument/2006/relationships/image" Target="../media/image266.png"/><Relationship Id="rId20" Type="http://schemas.openxmlformats.org/officeDocument/2006/relationships/image" Target="../media/image132.png"/><Relationship Id="rId41" Type="http://schemas.openxmlformats.org/officeDocument/2006/relationships/image" Target="../media/image150.png"/><Relationship Id="rId62" Type="http://schemas.openxmlformats.org/officeDocument/2006/relationships/image" Target="../media/image170.gif"/><Relationship Id="rId83" Type="http://schemas.openxmlformats.org/officeDocument/2006/relationships/image" Target="../media/image191.png"/><Relationship Id="rId88" Type="http://schemas.openxmlformats.org/officeDocument/2006/relationships/image" Target="../media/image196.jpg"/><Relationship Id="rId111" Type="http://schemas.openxmlformats.org/officeDocument/2006/relationships/image" Target="../media/image219.jpeg"/><Relationship Id="rId132" Type="http://schemas.openxmlformats.org/officeDocument/2006/relationships/image" Target="../media/image240.png"/><Relationship Id="rId153" Type="http://schemas.openxmlformats.org/officeDocument/2006/relationships/image" Target="../media/image261.png"/><Relationship Id="rId174" Type="http://schemas.openxmlformats.org/officeDocument/2006/relationships/image" Target="../media/image282.png"/><Relationship Id="rId179" Type="http://schemas.openxmlformats.org/officeDocument/2006/relationships/image" Target="../media/image287.png"/><Relationship Id="rId195" Type="http://schemas.openxmlformats.org/officeDocument/2006/relationships/image" Target="../media/image303.png"/><Relationship Id="rId190" Type="http://schemas.openxmlformats.org/officeDocument/2006/relationships/image" Target="../media/image298.png"/><Relationship Id="rId204" Type="http://schemas.openxmlformats.org/officeDocument/2006/relationships/image" Target="../media/image312.png"/><Relationship Id="rId15" Type="http://schemas.openxmlformats.org/officeDocument/2006/relationships/image" Target="../media/image127.png"/><Relationship Id="rId36" Type="http://schemas.openxmlformats.org/officeDocument/2006/relationships/image" Target="../media/image145.gif"/><Relationship Id="rId57" Type="http://schemas.openxmlformats.org/officeDocument/2006/relationships/hyperlink" Target="http://www.ibkcapital.co.kr/main.do" TargetMode="External"/><Relationship Id="rId106" Type="http://schemas.openxmlformats.org/officeDocument/2006/relationships/image" Target="../media/image214.jpeg"/><Relationship Id="rId127" Type="http://schemas.openxmlformats.org/officeDocument/2006/relationships/image" Target="../media/image235.png"/><Relationship Id="rId10" Type="http://schemas.openxmlformats.org/officeDocument/2006/relationships/image" Target="../media/image122.png"/><Relationship Id="rId31" Type="http://schemas.openxmlformats.org/officeDocument/2006/relationships/image" Target="../media/image141.png"/><Relationship Id="rId52" Type="http://schemas.openxmlformats.org/officeDocument/2006/relationships/image" Target="../media/image161.gif"/><Relationship Id="rId73" Type="http://schemas.openxmlformats.org/officeDocument/2006/relationships/image" Target="../media/image181.jpeg"/><Relationship Id="rId78" Type="http://schemas.openxmlformats.org/officeDocument/2006/relationships/image" Target="../media/image186.jpeg"/><Relationship Id="rId94" Type="http://schemas.openxmlformats.org/officeDocument/2006/relationships/image" Target="../media/image202.png"/><Relationship Id="rId99" Type="http://schemas.openxmlformats.org/officeDocument/2006/relationships/image" Target="../media/image207.jpeg"/><Relationship Id="rId101" Type="http://schemas.openxmlformats.org/officeDocument/2006/relationships/image" Target="../media/image209.png"/><Relationship Id="rId122" Type="http://schemas.openxmlformats.org/officeDocument/2006/relationships/image" Target="../media/image230.png"/><Relationship Id="rId143" Type="http://schemas.openxmlformats.org/officeDocument/2006/relationships/image" Target="../media/image251.png"/><Relationship Id="rId148" Type="http://schemas.openxmlformats.org/officeDocument/2006/relationships/image" Target="../media/image256.png"/><Relationship Id="rId164" Type="http://schemas.openxmlformats.org/officeDocument/2006/relationships/image" Target="../media/image272.png"/><Relationship Id="rId169" Type="http://schemas.openxmlformats.org/officeDocument/2006/relationships/image" Target="../media/image277.png"/><Relationship Id="rId185" Type="http://schemas.openxmlformats.org/officeDocument/2006/relationships/image" Target="../media/image293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80" Type="http://schemas.openxmlformats.org/officeDocument/2006/relationships/image" Target="../media/image288.png"/><Relationship Id="rId26" Type="http://schemas.openxmlformats.org/officeDocument/2006/relationships/image" Target="../media/image136.png"/><Relationship Id="rId47" Type="http://schemas.openxmlformats.org/officeDocument/2006/relationships/image" Target="../media/image156.gif"/><Relationship Id="rId68" Type="http://schemas.openxmlformats.org/officeDocument/2006/relationships/image" Target="../media/image176.jpeg"/><Relationship Id="rId89" Type="http://schemas.openxmlformats.org/officeDocument/2006/relationships/image" Target="../media/image197.jpeg"/><Relationship Id="rId112" Type="http://schemas.openxmlformats.org/officeDocument/2006/relationships/image" Target="../media/image220.png"/><Relationship Id="rId133" Type="http://schemas.openxmlformats.org/officeDocument/2006/relationships/image" Target="../media/image241.png"/><Relationship Id="rId154" Type="http://schemas.openxmlformats.org/officeDocument/2006/relationships/image" Target="../media/image262.png"/><Relationship Id="rId175" Type="http://schemas.openxmlformats.org/officeDocument/2006/relationships/image" Target="../media/image283.png"/><Relationship Id="rId196" Type="http://schemas.openxmlformats.org/officeDocument/2006/relationships/image" Target="../media/image304.png"/><Relationship Id="rId200" Type="http://schemas.openxmlformats.org/officeDocument/2006/relationships/image" Target="../media/image308.png"/><Relationship Id="rId16" Type="http://schemas.openxmlformats.org/officeDocument/2006/relationships/image" Target="../media/image128.png"/><Relationship Id="rId37" Type="http://schemas.openxmlformats.org/officeDocument/2006/relationships/image" Target="../media/image146.png"/><Relationship Id="rId58" Type="http://schemas.openxmlformats.org/officeDocument/2006/relationships/image" Target="../media/image166.png"/><Relationship Id="rId79" Type="http://schemas.openxmlformats.org/officeDocument/2006/relationships/image" Target="../media/image187.jpeg"/><Relationship Id="rId102" Type="http://schemas.openxmlformats.org/officeDocument/2006/relationships/image" Target="../media/image210.png"/><Relationship Id="rId123" Type="http://schemas.openxmlformats.org/officeDocument/2006/relationships/image" Target="../media/image231.png"/><Relationship Id="rId144" Type="http://schemas.openxmlformats.org/officeDocument/2006/relationships/image" Target="../media/image252.png"/><Relationship Id="rId90" Type="http://schemas.openxmlformats.org/officeDocument/2006/relationships/image" Target="../media/image198.jpeg"/><Relationship Id="rId165" Type="http://schemas.openxmlformats.org/officeDocument/2006/relationships/image" Target="../media/image273.png"/><Relationship Id="rId186" Type="http://schemas.openxmlformats.org/officeDocument/2006/relationships/image" Target="../media/image294.png"/><Relationship Id="rId27" Type="http://schemas.openxmlformats.org/officeDocument/2006/relationships/image" Target="../media/image137.png"/><Relationship Id="rId48" Type="http://schemas.openxmlformats.org/officeDocument/2006/relationships/image" Target="../media/image157.gif"/><Relationship Id="rId69" Type="http://schemas.openxmlformats.org/officeDocument/2006/relationships/image" Target="../media/image177.jpeg"/><Relationship Id="rId113" Type="http://schemas.openxmlformats.org/officeDocument/2006/relationships/image" Target="../media/image221.jpeg"/><Relationship Id="rId134" Type="http://schemas.openxmlformats.org/officeDocument/2006/relationships/image" Target="../media/image242.png"/><Relationship Id="rId80" Type="http://schemas.openxmlformats.org/officeDocument/2006/relationships/image" Target="../media/image188.jpeg"/><Relationship Id="rId155" Type="http://schemas.openxmlformats.org/officeDocument/2006/relationships/image" Target="../media/image263.png"/><Relationship Id="rId176" Type="http://schemas.openxmlformats.org/officeDocument/2006/relationships/image" Target="../media/image284.png"/><Relationship Id="rId197" Type="http://schemas.openxmlformats.org/officeDocument/2006/relationships/image" Target="../media/image305.png"/><Relationship Id="rId201" Type="http://schemas.openxmlformats.org/officeDocument/2006/relationships/image" Target="../media/image309.png"/><Relationship Id="rId17" Type="http://schemas.openxmlformats.org/officeDocument/2006/relationships/image" Target="../media/image129.png"/><Relationship Id="rId38" Type="http://schemas.openxmlformats.org/officeDocument/2006/relationships/image" Target="../media/image147.png"/><Relationship Id="rId59" Type="http://schemas.openxmlformats.org/officeDocument/2006/relationships/image" Target="../media/image167.png"/><Relationship Id="rId103" Type="http://schemas.openxmlformats.org/officeDocument/2006/relationships/image" Target="../media/image211.jpeg"/><Relationship Id="rId124" Type="http://schemas.openxmlformats.org/officeDocument/2006/relationships/image" Target="../media/image232.png"/><Relationship Id="rId70" Type="http://schemas.openxmlformats.org/officeDocument/2006/relationships/image" Target="../media/image178.gif"/><Relationship Id="rId91" Type="http://schemas.openxmlformats.org/officeDocument/2006/relationships/image" Target="../media/image199.png"/><Relationship Id="rId145" Type="http://schemas.openxmlformats.org/officeDocument/2006/relationships/image" Target="../media/image253.png"/><Relationship Id="rId166" Type="http://schemas.openxmlformats.org/officeDocument/2006/relationships/image" Target="../media/image274.png"/><Relationship Id="rId187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138.png"/><Relationship Id="rId49" Type="http://schemas.openxmlformats.org/officeDocument/2006/relationships/image" Target="../media/image158.gif"/><Relationship Id="rId114" Type="http://schemas.openxmlformats.org/officeDocument/2006/relationships/image" Target="../media/image222.jpeg"/><Relationship Id="rId60" Type="http://schemas.openxmlformats.org/officeDocument/2006/relationships/image" Target="../media/image168.gif"/><Relationship Id="rId81" Type="http://schemas.openxmlformats.org/officeDocument/2006/relationships/image" Target="../media/image189.jpg"/><Relationship Id="rId135" Type="http://schemas.openxmlformats.org/officeDocument/2006/relationships/image" Target="../media/image243.png"/><Relationship Id="rId156" Type="http://schemas.openxmlformats.org/officeDocument/2006/relationships/image" Target="../media/image264.png"/><Relationship Id="rId177" Type="http://schemas.openxmlformats.org/officeDocument/2006/relationships/image" Target="../media/image285.png"/><Relationship Id="rId198" Type="http://schemas.openxmlformats.org/officeDocument/2006/relationships/image" Target="../media/image306.png"/><Relationship Id="rId202" Type="http://schemas.openxmlformats.org/officeDocument/2006/relationships/image" Target="../media/image310.png"/><Relationship Id="rId18" Type="http://schemas.openxmlformats.org/officeDocument/2006/relationships/image" Target="../media/image130.png"/><Relationship Id="rId39" Type="http://schemas.openxmlformats.org/officeDocument/2006/relationships/image" Target="../media/image148.png"/><Relationship Id="rId50" Type="http://schemas.openxmlformats.org/officeDocument/2006/relationships/image" Target="../media/image159.gif"/><Relationship Id="rId104" Type="http://schemas.openxmlformats.org/officeDocument/2006/relationships/image" Target="../media/image212.jpeg"/><Relationship Id="rId125" Type="http://schemas.openxmlformats.org/officeDocument/2006/relationships/image" Target="../media/image233.png"/><Relationship Id="rId146" Type="http://schemas.openxmlformats.org/officeDocument/2006/relationships/image" Target="../media/image254.png"/><Relationship Id="rId167" Type="http://schemas.openxmlformats.org/officeDocument/2006/relationships/image" Target="../media/image275.png"/><Relationship Id="rId188" Type="http://schemas.openxmlformats.org/officeDocument/2006/relationships/image" Target="../media/image296.png"/><Relationship Id="rId71" Type="http://schemas.openxmlformats.org/officeDocument/2006/relationships/image" Target="../media/image179.jpeg"/><Relationship Id="rId92" Type="http://schemas.openxmlformats.org/officeDocument/2006/relationships/image" Target="../media/image200.png"/><Relationship Id="rId2" Type="http://schemas.openxmlformats.org/officeDocument/2006/relationships/image" Target="../media/image114.png"/><Relationship Id="rId29" Type="http://schemas.openxmlformats.org/officeDocument/2006/relationships/image" Target="../media/image1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live@olivetech.co.kr" TargetMode="External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5.png"/><Relationship Id="rId5" Type="http://schemas.openxmlformats.org/officeDocument/2006/relationships/hyperlink" Target="mailto:sales@olivetech.co.kr" TargetMode="External"/><Relationship Id="rId4" Type="http://schemas.openxmlformats.org/officeDocument/2006/relationships/hyperlink" Target="mailto:tech@olivetech.co.k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489" y="6491270"/>
            <a:ext cx="1580585" cy="366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08553" y="6491270"/>
            <a:ext cx="3194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DATA ECONOMY PIONEER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4383B41-6AD7-C84A-BB9E-6F92F7713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3" y="454185"/>
            <a:ext cx="2243276" cy="66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DA9B9CA-443C-2FE6-27E1-C11E385EC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" y="1315234"/>
            <a:ext cx="12200822" cy="4597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D056F2-0DF1-7CDF-96B8-C7EA123926DC}"/>
              </a:ext>
            </a:extLst>
          </p:cNvPr>
          <p:cNvSpPr txBox="1"/>
          <p:nvPr/>
        </p:nvSpPr>
        <p:spPr>
          <a:xfrm>
            <a:off x="154253" y="1315234"/>
            <a:ext cx="9160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Enterprise</a:t>
            </a:r>
          </a:p>
          <a:p>
            <a:r>
              <a:rPr lang="en-US" altLang="ko-KR" sz="4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NAS</a:t>
            </a:r>
            <a:r>
              <a:rPr lang="ko-KR" altLang="en-US" sz="4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 WORM </a:t>
            </a:r>
            <a:r>
              <a:rPr lang="ko-KR" altLang="en-US" sz="4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스토리지 솔루션</a:t>
            </a:r>
            <a:endParaRPr lang="en-US" altLang="ko-KR" sz="4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4541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" y="131582"/>
            <a:ext cx="1070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나라장터 등록 제품</a:t>
            </a:r>
          </a:p>
        </p:txBody>
      </p:sp>
      <p:graphicFrame>
        <p:nvGraphicFramePr>
          <p:cNvPr id="73" name="표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636823"/>
              </p:ext>
            </p:extLst>
          </p:nvPr>
        </p:nvGraphicFramePr>
        <p:xfrm>
          <a:off x="6532323" y="1529509"/>
          <a:ext cx="4940641" cy="1754608"/>
        </p:xfrm>
        <a:graphic>
          <a:graphicData uri="http://schemas.openxmlformats.org/drawingml/2006/table">
            <a:tbl>
              <a:tblPr/>
              <a:tblGrid>
                <a:gridCol w="1265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5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0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모델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Splentec Storage V4.1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1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우선 구매 대상</a:t>
                      </a:r>
                      <a:endParaRPr lang="ko-KR" alt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GS 1</a:t>
                      </a:r>
                      <a:r>
                        <a:rPr lang="ko-KR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등급 인증 제품 </a:t>
                      </a:r>
                      <a:endParaRPr lang="ko-KR" altLang="en-US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5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물품분류번호</a:t>
                      </a:r>
                      <a:endParaRPr 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1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10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43233205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695915"/>
                  </a:ext>
                </a:extLst>
              </a:tr>
              <a:tr h="2883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규격</a:t>
                      </a:r>
                      <a:endParaRPr 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1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베이스엔진 </a:t>
                      </a:r>
                      <a:r>
                        <a:rPr lang="en-US" altLang="ko-KR" sz="10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+ 10TB </a:t>
                      </a:r>
                      <a:r>
                        <a:rPr lang="ko-KR" altLang="en-US" sz="10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라이선스</a:t>
                      </a:r>
                      <a:endParaRPr lang="en-US" altLang="ko-KR" sz="10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물품식별번호</a:t>
                      </a:r>
                      <a:endParaRPr 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1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10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23392674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3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가격</a:t>
                      </a:r>
                      <a:endParaRPr 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1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10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2,600</a:t>
                      </a:r>
                      <a:r>
                        <a:rPr lang="ko-KR" altLang="en-US" sz="10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만원</a:t>
                      </a:r>
                      <a:endParaRPr lang="fr-FR" sz="10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6532323" y="1211719"/>
            <a:ext cx="4940641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rgbClr val="FFC000"/>
                </a:solidFill>
              </a:rPr>
              <a:t>가상 </a:t>
            </a:r>
            <a:r>
              <a:rPr lang="en-US" altLang="ko-KR" sz="1200" b="1" dirty="0">
                <a:solidFill>
                  <a:srgbClr val="FFC000"/>
                </a:solidFill>
              </a:rPr>
              <a:t>WORM </a:t>
            </a:r>
            <a:r>
              <a:rPr lang="ko-KR" altLang="en-US" sz="1200" b="1" dirty="0">
                <a:solidFill>
                  <a:srgbClr val="FFC000"/>
                </a:solidFill>
              </a:rPr>
              <a:t>스토리지</a:t>
            </a:r>
            <a:r>
              <a:rPr lang="en-US" altLang="ko-KR" sz="1200" b="1" dirty="0">
                <a:solidFill>
                  <a:srgbClr val="FFC000"/>
                </a:solidFill>
              </a:rPr>
              <a:t>(</a:t>
            </a:r>
            <a:r>
              <a:rPr lang="ko-KR" altLang="en-US" sz="1200" b="1" dirty="0">
                <a:solidFill>
                  <a:srgbClr val="FFC000"/>
                </a:solidFill>
              </a:rPr>
              <a:t>분류</a:t>
            </a:r>
            <a:r>
              <a:rPr lang="en-US" altLang="ko-KR" sz="1200" b="1" dirty="0">
                <a:solidFill>
                  <a:srgbClr val="FFC000"/>
                </a:solidFill>
              </a:rPr>
              <a:t>: </a:t>
            </a:r>
            <a:r>
              <a:rPr lang="ko-KR" altLang="en-US" sz="1200" b="1" dirty="0">
                <a:solidFill>
                  <a:srgbClr val="FFC000"/>
                </a:solidFill>
              </a:rPr>
              <a:t>보안소프트웨어</a:t>
            </a:r>
            <a:r>
              <a:rPr lang="en-US" altLang="ko-KR" sz="1200" b="1" dirty="0">
                <a:solidFill>
                  <a:srgbClr val="FFC000"/>
                </a:solidFill>
              </a:rPr>
              <a:t>)</a:t>
            </a:r>
            <a:endParaRPr lang="ko-KR" altLang="en-US" sz="1200" b="1" dirty="0">
              <a:solidFill>
                <a:srgbClr val="FFC000"/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074521"/>
              </p:ext>
            </p:extLst>
          </p:nvPr>
        </p:nvGraphicFramePr>
        <p:xfrm>
          <a:off x="528934" y="1525586"/>
          <a:ext cx="4738261" cy="1895231"/>
        </p:xfrm>
        <a:graphic>
          <a:graphicData uri="http://schemas.openxmlformats.org/drawingml/2006/table">
            <a:tbl>
              <a:tblPr/>
              <a:tblGrid>
                <a:gridCol w="1155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1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1610">
                  <a:extLst>
                    <a:ext uri="{9D8B030D-6E8A-4147-A177-3AD203B41FA5}">
                      <a16:colId xmlns:a16="http://schemas.microsoft.com/office/drawing/2014/main" val="1200710248"/>
                    </a:ext>
                  </a:extLst>
                </a:gridCol>
              </a:tblGrid>
              <a:tr h="286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모델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F5200-12WP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물품분류번호</a:t>
                      </a:r>
                      <a:endParaRPr 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85725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디스크어레이</a:t>
                      </a: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(239103002)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5725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altLang="ko-KR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032680"/>
                  </a:ext>
                </a:extLst>
              </a:tr>
              <a:tr h="4370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공통 규격</a:t>
                      </a:r>
                      <a:endParaRPr 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85725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2U </a:t>
                      </a:r>
                      <a:r>
                        <a:rPr lang="ko-KR" altLang="en-US" sz="1000" b="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랙</a:t>
                      </a: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r>
                        <a:rPr lang="ko-KR" altLang="en-US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마운트 타입 </a:t>
                      </a: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(12 </a:t>
                      </a:r>
                      <a:r>
                        <a:rPr lang="ko-KR" altLang="en-US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디스크 베이</a:t>
                      </a: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NL-SAS)</a:t>
                      </a:r>
                    </a:p>
                    <a:p>
                      <a:pPr marL="85725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Intel XEON CPU x 1</a:t>
                      </a:r>
                      <a:r>
                        <a:rPr lang="ko-KR" altLang="en-US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</a:t>
                      </a: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메모리</a:t>
                      </a: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캐시</a:t>
                      </a: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 96GB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2006"/>
                  </a:ext>
                </a:extLst>
              </a:tr>
              <a:tr h="24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디스크 용량</a:t>
                      </a:r>
                      <a:endParaRPr 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24TB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48TB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96TB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463701"/>
                  </a:ext>
                </a:extLst>
              </a:tr>
              <a:tr h="24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물품식별번호</a:t>
                      </a:r>
                      <a:endParaRPr 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25709515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25709514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25709512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가격</a:t>
                      </a:r>
                      <a:endParaRPr 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459,00,000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등록예정</a:t>
                      </a:r>
                      <a:endParaRPr lang="en-US" altLang="ko-KR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등록예정</a:t>
                      </a:r>
                      <a:endParaRPr lang="en-US" altLang="ko-KR" sz="1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185235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28932" y="1230509"/>
            <a:ext cx="4738262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rgbClr val="FFC000"/>
                </a:solidFill>
              </a:rPr>
              <a:t>물리적 </a:t>
            </a:r>
            <a:r>
              <a:rPr lang="en-US" altLang="ko-KR" sz="1200" b="1" dirty="0">
                <a:solidFill>
                  <a:srgbClr val="FFC000"/>
                </a:solidFill>
              </a:rPr>
              <a:t>WORM </a:t>
            </a:r>
            <a:r>
              <a:rPr lang="ko-KR" altLang="en-US" sz="1200" b="1" dirty="0">
                <a:solidFill>
                  <a:srgbClr val="FFC000"/>
                </a:solidFill>
              </a:rPr>
              <a:t>스토리지 </a:t>
            </a:r>
            <a:r>
              <a:rPr lang="en-US" altLang="ko-KR" sz="1200" b="1" dirty="0">
                <a:solidFill>
                  <a:srgbClr val="FFC000"/>
                </a:solidFill>
              </a:rPr>
              <a:t>(</a:t>
            </a:r>
            <a:r>
              <a:rPr lang="ko-KR" altLang="en-US" sz="1200" b="1" dirty="0">
                <a:solidFill>
                  <a:srgbClr val="FFC000"/>
                </a:solidFill>
              </a:rPr>
              <a:t>분류</a:t>
            </a:r>
            <a:r>
              <a:rPr lang="en-US" altLang="ko-KR" sz="1200" b="1" dirty="0">
                <a:solidFill>
                  <a:srgbClr val="FFC000"/>
                </a:solidFill>
              </a:rPr>
              <a:t>: </a:t>
            </a:r>
            <a:r>
              <a:rPr lang="ko-KR" altLang="en-US" sz="1200" b="1" dirty="0">
                <a:solidFill>
                  <a:srgbClr val="FFC000"/>
                </a:solidFill>
              </a:rPr>
              <a:t>디스크어레이</a:t>
            </a:r>
            <a:r>
              <a:rPr lang="en-US" altLang="ko-KR" sz="1200" b="1" dirty="0">
                <a:solidFill>
                  <a:srgbClr val="FFC000"/>
                </a:solidFill>
              </a:rPr>
              <a:t>)</a:t>
            </a:r>
            <a:endParaRPr lang="ko-KR" altLang="en-US" sz="1200" b="1" dirty="0">
              <a:solidFill>
                <a:srgbClr val="FFC000"/>
              </a:solidFill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39" y="3482189"/>
            <a:ext cx="1900168" cy="40346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30" y="3971479"/>
            <a:ext cx="1809077" cy="2922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293" y="3536823"/>
            <a:ext cx="2018782" cy="34824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46" y="3915111"/>
            <a:ext cx="1809077" cy="2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60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" y="222104"/>
            <a:ext cx="1081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활용사례 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랜섬웨어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대응 데이터 보호 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(G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F079011-BBF5-5380-0401-E211DA4FC293}"/>
              </a:ext>
            </a:extLst>
          </p:cNvPr>
          <p:cNvSpPr txBox="1"/>
          <p:nvPr/>
        </p:nvSpPr>
        <p:spPr>
          <a:xfrm>
            <a:off x="471218" y="1741346"/>
            <a:ext cx="3455070" cy="101566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000" b="1" dirty="0">
                <a:solidFill>
                  <a:srgbClr val="EF7724"/>
                </a:solidFill>
              </a:rPr>
              <a:t> </a:t>
            </a:r>
            <a:r>
              <a:rPr lang="en-US" altLang="ko-KR" sz="1000" b="1" dirty="0">
                <a:solidFill>
                  <a:srgbClr val="EF7724"/>
                </a:solidFill>
                <a:latin typeface="+mn-ea"/>
              </a:rPr>
              <a:t>Splentec WORM DF4200-12WE [24TB] </a:t>
            </a:r>
            <a:r>
              <a:rPr lang="ko-KR" altLang="en-US" sz="1000" b="1" dirty="0">
                <a:solidFill>
                  <a:srgbClr val="EF7724"/>
                </a:solidFill>
                <a:latin typeface="+mn-ea"/>
              </a:rPr>
              <a:t>도입</a:t>
            </a:r>
            <a:endParaRPr lang="en-US" altLang="ko-KR" sz="1000" b="1" dirty="0">
              <a:solidFill>
                <a:srgbClr val="EF7724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일반 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NAS 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볼륨과 보안 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WORM 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볼륨 분할 구성</a:t>
            </a:r>
            <a:endParaRPr lang="en-US" altLang="ko-KR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NAS 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볼륨에서 작업한 파일을 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WORM 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볼륨에 백업</a:t>
            </a:r>
            <a:endParaRPr lang="en-US" altLang="ko-KR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일부 주요 데이터 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WORM 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볼륨에 백업</a:t>
            </a: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53587230-C998-5503-0878-3683C9867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19" y="3133300"/>
            <a:ext cx="3336820" cy="98222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5A829236-1F4D-0BB8-AD4E-19E5EBF40F77}"/>
              </a:ext>
            </a:extLst>
          </p:cNvPr>
          <p:cNvSpPr txBox="1"/>
          <p:nvPr/>
        </p:nvSpPr>
        <p:spPr>
          <a:xfrm>
            <a:off x="330482" y="5905125"/>
            <a:ext cx="3678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Splentec WORM DF4200-12WE (24TB)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244044E2-8F10-2177-5692-B0E351210C29}"/>
              </a:ext>
            </a:extLst>
          </p:cNvPr>
          <p:cNvSpPr/>
          <p:nvPr/>
        </p:nvSpPr>
        <p:spPr>
          <a:xfrm>
            <a:off x="480649" y="4734144"/>
            <a:ext cx="3445639" cy="111387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순서도: 자기 디스크 82">
            <a:extLst>
              <a:ext uri="{FF2B5EF4-FFF2-40B4-BE49-F238E27FC236}">
                <a16:creationId xmlns:a16="http://schemas.microsoft.com/office/drawing/2014/main" id="{3FFFB6C9-FF1E-E06E-678F-B18E258B2778}"/>
              </a:ext>
            </a:extLst>
          </p:cNvPr>
          <p:cNvSpPr/>
          <p:nvPr/>
        </p:nvSpPr>
        <p:spPr>
          <a:xfrm>
            <a:off x="619353" y="5086419"/>
            <a:ext cx="1246177" cy="682841"/>
          </a:xfrm>
          <a:prstGeom prst="flowChartMagneticDisk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(Working Data)</a:t>
            </a:r>
          </a:p>
          <a:p>
            <a:pPr algn="ctr"/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일반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NAS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볼륨</a:t>
            </a:r>
          </a:p>
        </p:txBody>
      </p:sp>
      <p:sp>
        <p:nvSpPr>
          <p:cNvPr id="84" name="순서도: 자기 디스크 83">
            <a:extLst>
              <a:ext uri="{FF2B5EF4-FFF2-40B4-BE49-F238E27FC236}">
                <a16:creationId xmlns:a16="http://schemas.microsoft.com/office/drawing/2014/main" id="{9648CDFE-1EAD-A8B2-480A-85B3637F8FB2}"/>
              </a:ext>
            </a:extLst>
          </p:cNvPr>
          <p:cNvSpPr/>
          <p:nvPr/>
        </p:nvSpPr>
        <p:spPr>
          <a:xfrm>
            <a:off x="2097171" y="5089698"/>
            <a:ext cx="1541395" cy="679562"/>
          </a:xfrm>
          <a:prstGeom prst="flowChartMagneticDisk">
            <a:avLst/>
          </a:prstGeom>
          <a:noFill/>
          <a:ln w="19050">
            <a:solidFill>
              <a:srgbClr val="EF7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보안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WORM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볼륨</a:t>
            </a:r>
          </a:p>
        </p:txBody>
      </p:sp>
      <p:sp>
        <p:nvSpPr>
          <p:cNvPr id="85" name="순서도: 자기 디스크 84">
            <a:extLst>
              <a:ext uri="{FF2B5EF4-FFF2-40B4-BE49-F238E27FC236}">
                <a16:creationId xmlns:a16="http://schemas.microsoft.com/office/drawing/2014/main" id="{BB4584C1-12C0-F510-5FF6-FC879248FA55}"/>
              </a:ext>
            </a:extLst>
          </p:cNvPr>
          <p:cNvSpPr/>
          <p:nvPr/>
        </p:nvSpPr>
        <p:spPr>
          <a:xfrm>
            <a:off x="3710735" y="3780667"/>
            <a:ext cx="270030" cy="135015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순서도: 자기 디스크 85">
            <a:extLst>
              <a:ext uri="{FF2B5EF4-FFF2-40B4-BE49-F238E27FC236}">
                <a16:creationId xmlns:a16="http://schemas.microsoft.com/office/drawing/2014/main" id="{04BC23EE-8303-26BC-28BD-5B097927AB5C}"/>
              </a:ext>
            </a:extLst>
          </p:cNvPr>
          <p:cNvSpPr/>
          <p:nvPr/>
        </p:nvSpPr>
        <p:spPr>
          <a:xfrm>
            <a:off x="2765630" y="3780667"/>
            <a:ext cx="270030" cy="135015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순서도: 자기 디스크 86">
            <a:extLst>
              <a:ext uri="{FF2B5EF4-FFF2-40B4-BE49-F238E27FC236}">
                <a16:creationId xmlns:a16="http://schemas.microsoft.com/office/drawing/2014/main" id="{AC4BD5C7-D46B-C96A-2915-3F9E0223F0E8}"/>
              </a:ext>
            </a:extLst>
          </p:cNvPr>
          <p:cNvSpPr/>
          <p:nvPr/>
        </p:nvSpPr>
        <p:spPr>
          <a:xfrm>
            <a:off x="1896336" y="3786102"/>
            <a:ext cx="270030" cy="135015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순서도: 자기 디스크 87">
            <a:extLst>
              <a:ext uri="{FF2B5EF4-FFF2-40B4-BE49-F238E27FC236}">
                <a16:creationId xmlns:a16="http://schemas.microsoft.com/office/drawing/2014/main" id="{54C4B523-9276-E88C-DC1F-D3FD0415357F}"/>
              </a:ext>
            </a:extLst>
          </p:cNvPr>
          <p:cNvSpPr/>
          <p:nvPr/>
        </p:nvSpPr>
        <p:spPr>
          <a:xfrm>
            <a:off x="925547" y="3821897"/>
            <a:ext cx="270030" cy="135015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아래로 구부러진 화살표 38">
            <a:extLst>
              <a:ext uri="{FF2B5EF4-FFF2-40B4-BE49-F238E27FC236}">
                <a16:creationId xmlns:a16="http://schemas.microsoft.com/office/drawing/2014/main" id="{D131419D-5405-3257-1F86-4016763EC9E7}"/>
              </a:ext>
            </a:extLst>
          </p:cNvPr>
          <p:cNvSpPr/>
          <p:nvPr/>
        </p:nvSpPr>
        <p:spPr>
          <a:xfrm>
            <a:off x="1261397" y="4914165"/>
            <a:ext cx="1255861" cy="270030"/>
          </a:xfrm>
          <a:prstGeom prst="curvedDownArrow">
            <a:avLst/>
          </a:prstGeom>
          <a:solidFill>
            <a:srgbClr val="EF7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90" name="직선 연결선 89">
            <a:extLst>
              <a:ext uri="{FF2B5EF4-FFF2-40B4-BE49-F238E27FC236}">
                <a16:creationId xmlns:a16="http://schemas.microsoft.com/office/drawing/2014/main" id="{1C506DF7-2A53-6DAA-6D53-E265A48BFC26}"/>
              </a:ext>
            </a:extLst>
          </p:cNvPr>
          <p:cNvCxnSpPr/>
          <p:nvPr/>
        </p:nvCxnSpPr>
        <p:spPr>
          <a:xfrm>
            <a:off x="561228" y="4336670"/>
            <a:ext cx="32779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>
            <a:extLst>
              <a:ext uri="{FF2B5EF4-FFF2-40B4-BE49-F238E27FC236}">
                <a16:creationId xmlns:a16="http://schemas.microsoft.com/office/drawing/2014/main" id="{8ACAE9B3-0D97-E906-727F-BD04952C066E}"/>
              </a:ext>
            </a:extLst>
          </p:cNvPr>
          <p:cNvCxnSpPr/>
          <p:nvPr/>
        </p:nvCxnSpPr>
        <p:spPr>
          <a:xfrm>
            <a:off x="921268" y="4115528"/>
            <a:ext cx="0" cy="22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>
            <a:extLst>
              <a:ext uri="{FF2B5EF4-FFF2-40B4-BE49-F238E27FC236}">
                <a16:creationId xmlns:a16="http://schemas.microsoft.com/office/drawing/2014/main" id="{4BB4ADB0-D5E3-AB28-F204-A776B730B080}"/>
              </a:ext>
            </a:extLst>
          </p:cNvPr>
          <p:cNvCxnSpPr/>
          <p:nvPr/>
        </p:nvCxnSpPr>
        <p:spPr>
          <a:xfrm>
            <a:off x="1730515" y="4115527"/>
            <a:ext cx="0" cy="22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>
            <a:extLst>
              <a:ext uri="{FF2B5EF4-FFF2-40B4-BE49-F238E27FC236}">
                <a16:creationId xmlns:a16="http://schemas.microsoft.com/office/drawing/2014/main" id="{3E5BBE0D-1774-5BFB-9ABE-4918580470A8}"/>
              </a:ext>
            </a:extLst>
          </p:cNvPr>
          <p:cNvCxnSpPr/>
          <p:nvPr/>
        </p:nvCxnSpPr>
        <p:spPr>
          <a:xfrm>
            <a:off x="2665030" y="4115527"/>
            <a:ext cx="0" cy="22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>
            <a:extLst>
              <a:ext uri="{FF2B5EF4-FFF2-40B4-BE49-F238E27FC236}">
                <a16:creationId xmlns:a16="http://schemas.microsoft.com/office/drawing/2014/main" id="{1597DC79-4E31-DF61-BDEF-4E7DF968E7E0}"/>
              </a:ext>
            </a:extLst>
          </p:cNvPr>
          <p:cNvCxnSpPr/>
          <p:nvPr/>
        </p:nvCxnSpPr>
        <p:spPr>
          <a:xfrm>
            <a:off x="3530715" y="4107958"/>
            <a:ext cx="0" cy="22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오른쪽으로 구부러진 화살표 49">
            <a:extLst>
              <a:ext uri="{FF2B5EF4-FFF2-40B4-BE49-F238E27FC236}">
                <a16:creationId xmlns:a16="http://schemas.microsoft.com/office/drawing/2014/main" id="{90C04187-8067-EDDB-0DA4-A573AC01B79C}"/>
              </a:ext>
            </a:extLst>
          </p:cNvPr>
          <p:cNvSpPr/>
          <p:nvPr/>
        </p:nvSpPr>
        <p:spPr>
          <a:xfrm>
            <a:off x="668324" y="4256059"/>
            <a:ext cx="318764" cy="883132"/>
          </a:xfrm>
          <a:prstGeom prst="curv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96" name="직선 연결선 95">
            <a:extLst>
              <a:ext uri="{FF2B5EF4-FFF2-40B4-BE49-F238E27FC236}">
                <a16:creationId xmlns:a16="http://schemas.microsoft.com/office/drawing/2014/main" id="{ED702A75-42B8-6BC4-31E8-F875E94FB304}"/>
              </a:ext>
            </a:extLst>
          </p:cNvPr>
          <p:cNvCxnSpPr/>
          <p:nvPr/>
        </p:nvCxnSpPr>
        <p:spPr>
          <a:xfrm>
            <a:off x="2226413" y="4336670"/>
            <a:ext cx="0" cy="397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3C4E0196-E930-E36A-3273-82EB76534D30}"/>
              </a:ext>
            </a:extLst>
          </p:cNvPr>
          <p:cNvSpPr txBox="1"/>
          <p:nvPr/>
        </p:nvSpPr>
        <p:spPr>
          <a:xfrm>
            <a:off x="335361" y="4424857"/>
            <a:ext cx="117012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파일 작업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생성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EB97228-9CFC-5890-B58B-9E971D24A416}"/>
              </a:ext>
            </a:extLst>
          </p:cNvPr>
          <p:cNvSpPr txBox="1"/>
          <p:nvPr/>
        </p:nvSpPr>
        <p:spPr>
          <a:xfrm>
            <a:off x="1618848" y="4820974"/>
            <a:ext cx="5850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백업</a:t>
            </a:r>
          </a:p>
        </p:txBody>
      </p:sp>
      <p:sp>
        <p:nvSpPr>
          <p:cNvPr id="99" name="왼쪽으로 구부러진 화살표 63">
            <a:extLst>
              <a:ext uri="{FF2B5EF4-FFF2-40B4-BE49-F238E27FC236}">
                <a16:creationId xmlns:a16="http://schemas.microsoft.com/office/drawing/2014/main" id="{AE7A79F1-C4E0-BCE4-D379-6375D60FBF67}"/>
              </a:ext>
            </a:extLst>
          </p:cNvPr>
          <p:cNvSpPr/>
          <p:nvPr/>
        </p:nvSpPr>
        <p:spPr>
          <a:xfrm>
            <a:off x="3102323" y="4297281"/>
            <a:ext cx="360040" cy="886914"/>
          </a:xfrm>
          <a:prstGeom prst="curvedLeftArrow">
            <a:avLst/>
          </a:prstGeom>
          <a:solidFill>
            <a:srgbClr val="EF7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ACAE1E8-1ADC-6E09-B68A-E98B575CC8B3}"/>
              </a:ext>
            </a:extLst>
          </p:cNvPr>
          <p:cNvSpPr txBox="1"/>
          <p:nvPr/>
        </p:nvSpPr>
        <p:spPr>
          <a:xfrm>
            <a:off x="2653116" y="4455534"/>
            <a:ext cx="148685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일부 데이터 백업</a:t>
            </a:r>
          </a:p>
        </p:txBody>
      </p:sp>
      <p:sp>
        <p:nvSpPr>
          <p:cNvPr id="101" name="타원 100">
            <a:extLst>
              <a:ext uri="{FF2B5EF4-FFF2-40B4-BE49-F238E27FC236}">
                <a16:creationId xmlns:a16="http://schemas.microsoft.com/office/drawing/2014/main" id="{BA53E6C4-A3C4-6E21-549B-B137FCC76F71}"/>
              </a:ext>
            </a:extLst>
          </p:cNvPr>
          <p:cNvSpPr/>
          <p:nvPr/>
        </p:nvSpPr>
        <p:spPr>
          <a:xfrm>
            <a:off x="449865" y="1443674"/>
            <a:ext cx="244442" cy="2301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1</a:t>
            </a:r>
            <a:endParaRPr lang="ko-KR" altLang="en-US" sz="1200" b="1" dirty="0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96688733-BF65-DAAC-A47B-D8C6462E892F}"/>
              </a:ext>
            </a:extLst>
          </p:cNvPr>
          <p:cNvSpPr/>
          <p:nvPr/>
        </p:nvSpPr>
        <p:spPr>
          <a:xfrm>
            <a:off x="669711" y="1349478"/>
            <a:ext cx="3033203" cy="333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WORM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스토리지 최초 도입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[‘21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년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월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60DC900-1CFD-9200-67B4-F321B35B2D33}"/>
              </a:ext>
            </a:extLst>
          </p:cNvPr>
          <p:cNvSpPr txBox="1"/>
          <p:nvPr/>
        </p:nvSpPr>
        <p:spPr>
          <a:xfrm>
            <a:off x="4341792" y="1746690"/>
            <a:ext cx="3627068" cy="101566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000" b="1" dirty="0"/>
              <a:t> </a:t>
            </a:r>
            <a:r>
              <a:rPr lang="en-US" altLang="ko-KR" sz="1000" b="1" dirty="0">
                <a:latin typeface="+mn-ea"/>
              </a:rPr>
              <a:t>3</a:t>
            </a:r>
            <a:r>
              <a:rPr lang="ko-KR" altLang="en-US" sz="1000" b="1" dirty="0">
                <a:latin typeface="+mn-ea"/>
              </a:rPr>
              <a:t>회 이상 반복적인 램섬웨어 감염</a:t>
            </a:r>
            <a:endParaRPr lang="en-US" altLang="ko-KR" sz="1000" b="1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치료 후 재감염 반복 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원인제거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완벽차단 불가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rgbClr val="C00000"/>
                </a:solidFill>
                <a:latin typeface="+mn-ea"/>
              </a:rPr>
              <a:t>반복적인 데이터 삭제</a:t>
            </a:r>
            <a:r>
              <a:rPr lang="en-US" altLang="ko-KR" sz="1000" b="1" dirty="0">
                <a:solidFill>
                  <a:srgbClr val="C00000"/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rgbClr val="C00000"/>
                </a:solidFill>
                <a:latin typeface="+mn-ea"/>
              </a:rPr>
              <a:t>암호화로 심각한 업무 차질</a:t>
            </a:r>
            <a:endParaRPr lang="en-US" altLang="ko-KR" sz="1000" b="1" dirty="0">
              <a:solidFill>
                <a:srgbClr val="C000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rgbClr val="0070C0"/>
                </a:solidFill>
                <a:latin typeface="+mn-ea"/>
              </a:rPr>
              <a:t>손상 되지 않은 유일한 데이터 </a:t>
            </a:r>
            <a:r>
              <a:rPr lang="en-US" altLang="ko-KR" sz="1000" b="1" dirty="0">
                <a:solidFill>
                  <a:srgbClr val="0070C0"/>
                </a:solidFill>
                <a:latin typeface="+mn-ea"/>
                <a:sym typeface="Wingdings" panose="05000000000000000000" pitchFamily="2" charset="2"/>
              </a:rPr>
              <a:t> WORM </a:t>
            </a:r>
            <a:r>
              <a:rPr lang="ko-KR" altLang="en-US" sz="1000" b="1" dirty="0">
                <a:solidFill>
                  <a:srgbClr val="0070C0"/>
                </a:solidFill>
                <a:latin typeface="+mn-ea"/>
                <a:sym typeface="Wingdings" panose="05000000000000000000" pitchFamily="2" charset="2"/>
              </a:rPr>
              <a:t>볼륨 데이터</a:t>
            </a:r>
            <a:endParaRPr lang="ko-KR" altLang="en-US" sz="10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4" name="그림 103">
            <a:extLst>
              <a:ext uri="{FF2B5EF4-FFF2-40B4-BE49-F238E27FC236}">
                <a16:creationId xmlns:a16="http://schemas.microsoft.com/office/drawing/2014/main" id="{3977C1A3-2CCD-EAFC-68EF-6E90A8A4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035" y="3174941"/>
            <a:ext cx="3195355" cy="940586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E760FAE5-2DBA-494D-EF57-410D95420EB6}"/>
              </a:ext>
            </a:extLst>
          </p:cNvPr>
          <p:cNvSpPr txBox="1"/>
          <p:nvPr/>
        </p:nvSpPr>
        <p:spPr>
          <a:xfrm>
            <a:off x="4311289" y="5880345"/>
            <a:ext cx="3678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Splentec WORM DF4200-12WE (24TB)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38908960-8A01-3577-7054-791BFE452F09}"/>
              </a:ext>
            </a:extLst>
          </p:cNvPr>
          <p:cNvSpPr/>
          <p:nvPr/>
        </p:nvSpPr>
        <p:spPr>
          <a:xfrm>
            <a:off x="4486317" y="4734144"/>
            <a:ext cx="3318097" cy="111387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순서도: 자기 디스크 106">
            <a:extLst>
              <a:ext uri="{FF2B5EF4-FFF2-40B4-BE49-F238E27FC236}">
                <a16:creationId xmlns:a16="http://schemas.microsoft.com/office/drawing/2014/main" id="{DE573ECF-D60A-7543-6505-BBB98A8D5C80}"/>
              </a:ext>
            </a:extLst>
          </p:cNvPr>
          <p:cNvSpPr/>
          <p:nvPr/>
        </p:nvSpPr>
        <p:spPr>
          <a:xfrm>
            <a:off x="4602209" y="5099520"/>
            <a:ext cx="1246177" cy="682841"/>
          </a:xfrm>
          <a:prstGeom prst="flowChartMagneticDisk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</a:rPr>
              <a:t>(Working Data)</a:t>
            </a:r>
          </a:p>
          <a:p>
            <a:pPr algn="ctr"/>
            <a:r>
              <a:rPr lang="ko-KR" altLang="en-US" sz="1200" b="1" dirty="0">
                <a:solidFill>
                  <a:schemeClr val="bg1"/>
                </a:solidFill>
              </a:rPr>
              <a:t>일반 </a:t>
            </a:r>
            <a:r>
              <a:rPr lang="en-US" altLang="ko-KR" sz="1200" b="1" dirty="0">
                <a:solidFill>
                  <a:schemeClr val="bg1"/>
                </a:solidFill>
              </a:rPr>
              <a:t>NAS </a:t>
            </a:r>
            <a:r>
              <a:rPr lang="ko-KR" altLang="en-US" sz="1200" b="1" dirty="0">
                <a:solidFill>
                  <a:schemeClr val="bg1"/>
                </a:solidFill>
              </a:rPr>
              <a:t>볼륨</a:t>
            </a:r>
          </a:p>
        </p:txBody>
      </p:sp>
      <p:sp>
        <p:nvSpPr>
          <p:cNvPr id="108" name="순서도: 자기 디스크 107">
            <a:extLst>
              <a:ext uri="{FF2B5EF4-FFF2-40B4-BE49-F238E27FC236}">
                <a16:creationId xmlns:a16="http://schemas.microsoft.com/office/drawing/2014/main" id="{2DC5B64B-17AA-514E-17EC-ED1F2D852A42}"/>
              </a:ext>
            </a:extLst>
          </p:cNvPr>
          <p:cNvSpPr/>
          <p:nvPr/>
        </p:nvSpPr>
        <p:spPr>
          <a:xfrm>
            <a:off x="6034177" y="5089698"/>
            <a:ext cx="1478637" cy="679562"/>
          </a:xfrm>
          <a:prstGeom prst="flowChartMagneticDisk">
            <a:avLst/>
          </a:prstGeom>
          <a:noFill/>
          <a:ln w="19050">
            <a:solidFill>
              <a:srgbClr val="EF7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</a:rPr>
              <a:t>보안 </a:t>
            </a:r>
            <a:r>
              <a:rPr lang="en-US" altLang="ko-KR" sz="1200" b="1" dirty="0">
                <a:solidFill>
                  <a:schemeClr val="tx1"/>
                </a:solidFill>
              </a:rPr>
              <a:t>WORM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볼륨</a:t>
            </a:r>
          </a:p>
        </p:txBody>
      </p:sp>
      <p:sp>
        <p:nvSpPr>
          <p:cNvPr id="109" name="순서도: 자기 디스크 108">
            <a:extLst>
              <a:ext uri="{FF2B5EF4-FFF2-40B4-BE49-F238E27FC236}">
                <a16:creationId xmlns:a16="http://schemas.microsoft.com/office/drawing/2014/main" id="{4CA93289-30D6-9E5F-17E1-83CD038A501F}"/>
              </a:ext>
            </a:extLst>
          </p:cNvPr>
          <p:cNvSpPr/>
          <p:nvPr/>
        </p:nvSpPr>
        <p:spPr>
          <a:xfrm>
            <a:off x="7467809" y="3780667"/>
            <a:ext cx="270030" cy="135015"/>
          </a:xfrm>
          <a:prstGeom prst="flowChartMagneticDisk">
            <a:avLst/>
          </a:pr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순서도: 자기 디스크 109">
            <a:extLst>
              <a:ext uri="{FF2B5EF4-FFF2-40B4-BE49-F238E27FC236}">
                <a16:creationId xmlns:a16="http://schemas.microsoft.com/office/drawing/2014/main" id="{AF55C0FD-C561-21A8-5981-D9141A6CF8D0}"/>
              </a:ext>
            </a:extLst>
          </p:cNvPr>
          <p:cNvSpPr/>
          <p:nvPr/>
        </p:nvSpPr>
        <p:spPr>
          <a:xfrm>
            <a:off x="6657719" y="3780667"/>
            <a:ext cx="270030" cy="135015"/>
          </a:xfrm>
          <a:prstGeom prst="flowChartMagneticDisk">
            <a:avLst/>
          </a:pr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순서도: 자기 디스크 110">
            <a:extLst>
              <a:ext uri="{FF2B5EF4-FFF2-40B4-BE49-F238E27FC236}">
                <a16:creationId xmlns:a16="http://schemas.microsoft.com/office/drawing/2014/main" id="{AB317163-2846-3D74-0C31-87D19E705977}"/>
              </a:ext>
            </a:extLst>
          </p:cNvPr>
          <p:cNvSpPr/>
          <p:nvPr/>
        </p:nvSpPr>
        <p:spPr>
          <a:xfrm>
            <a:off x="5809153" y="3786102"/>
            <a:ext cx="270030" cy="135015"/>
          </a:xfrm>
          <a:prstGeom prst="flowChartMagneticDisk">
            <a:avLst/>
          </a:pr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순서도: 자기 디스크 111">
            <a:extLst>
              <a:ext uri="{FF2B5EF4-FFF2-40B4-BE49-F238E27FC236}">
                <a16:creationId xmlns:a16="http://schemas.microsoft.com/office/drawing/2014/main" id="{84D82091-D7AE-4455-ABB2-B05FC77E3F44}"/>
              </a:ext>
            </a:extLst>
          </p:cNvPr>
          <p:cNvSpPr/>
          <p:nvPr/>
        </p:nvSpPr>
        <p:spPr>
          <a:xfrm>
            <a:off x="4838364" y="3788138"/>
            <a:ext cx="270030" cy="135015"/>
          </a:xfrm>
          <a:prstGeom prst="flowChartMagneticDisk">
            <a:avLst/>
          </a:pr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아래로 구부러진 화살표 83">
            <a:extLst>
              <a:ext uri="{FF2B5EF4-FFF2-40B4-BE49-F238E27FC236}">
                <a16:creationId xmlns:a16="http://schemas.microsoft.com/office/drawing/2014/main" id="{4C36198C-25A5-4E49-83E0-A53198659975}"/>
              </a:ext>
            </a:extLst>
          </p:cNvPr>
          <p:cNvSpPr/>
          <p:nvPr/>
        </p:nvSpPr>
        <p:spPr>
          <a:xfrm>
            <a:off x="5198403" y="4914165"/>
            <a:ext cx="1255861" cy="270030"/>
          </a:xfrm>
          <a:prstGeom prst="curvedDownArrow">
            <a:avLst/>
          </a:prstGeom>
          <a:solidFill>
            <a:srgbClr val="EF7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114" name="직선 연결선 113">
            <a:extLst>
              <a:ext uri="{FF2B5EF4-FFF2-40B4-BE49-F238E27FC236}">
                <a16:creationId xmlns:a16="http://schemas.microsoft.com/office/drawing/2014/main" id="{35342C1A-9146-252A-F28A-D99BB29ACD89}"/>
              </a:ext>
            </a:extLst>
          </p:cNvPr>
          <p:cNvCxnSpPr/>
          <p:nvPr/>
        </p:nvCxnSpPr>
        <p:spPr>
          <a:xfrm>
            <a:off x="4474045" y="4336670"/>
            <a:ext cx="32403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>
            <a:extLst>
              <a:ext uri="{FF2B5EF4-FFF2-40B4-BE49-F238E27FC236}">
                <a16:creationId xmlns:a16="http://schemas.microsoft.com/office/drawing/2014/main" id="{B0C5D722-80D9-47EA-11A0-41F9523595D5}"/>
              </a:ext>
            </a:extLst>
          </p:cNvPr>
          <p:cNvCxnSpPr/>
          <p:nvPr/>
        </p:nvCxnSpPr>
        <p:spPr>
          <a:xfrm>
            <a:off x="4834085" y="4115528"/>
            <a:ext cx="0" cy="22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직선 연결선 146">
            <a:extLst>
              <a:ext uri="{FF2B5EF4-FFF2-40B4-BE49-F238E27FC236}">
                <a16:creationId xmlns:a16="http://schemas.microsoft.com/office/drawing/2014/main" id="{17421F87-DAF0-2527-03B3-274F85F77FD5}"/>
              </a:ext>
            </a:extLst>
          </p:cNvPr>
          <p:cNvCxnSpPr/>
          <p:nvPr/>
        </p:nvCxnSpPr>
        <p:spPr>
          <a:xfrm>
            <a:off x="5734185" y="4119411"/>
            <a:ext cx="0" cy="22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90090B63-BB15-C685-8332-9D6EAB2CC120}"/>
              </a:ext>
            </a:extLst>
          </p:cNvPr>
          <p:cNvCxnSpPr/>
          <p:nvPr/>
        </p:nvCxnSpPr>
        <p:spPr>
          <a:xfrm>
            <a:off x="6497505" y="4107958"/>
            <a:ext cx="0" cy="22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직선 연결선 148">
            <a:extLst>
              <a:ext uri="{FF2B5EF4-FFF2-40B4-BE49-F238E27FC236}">
                <a16:creationId xmlns:a16="http://schemas.microsoft.com/office/drawing/2014/main" id="{31869383-AEEE-0EE7-1685-BDB2A72D4294}"/>
              </a:ext>
            </a:extLst>
          </p:cNvPr>
          <p:cNvCxnSpPr/>
          <p:nvPr/>
        </p:nvCxnSpPr>
        <p:spPr>
          <a:xfrm>
            <a:off x="7399369" y="4107958"/>
            <a:ext cx="0" cy="22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오른쪽으로 구부러진 화살표 89">
            <a:extLst>
              <a:ext uri="{FF2B5EF4-FFF2-40B4-BE49-F238E27FC236}">
                <a16:creationId xmlns:a16="http://schemas.microsoft.com/office/drawing/2014/main" id="{1681B395-CBAF-D285-EF77-0547A35F5847}"/>
              </a:ext>
            </a:extLst>
          </p:cNvPr>
          <p:cNvSpPr/>
          <p:nvPr/>
        </p:nvSpPr>
        <p:spPr>
          <a:xfrm>
            <a:off x="4605330" y="4256059"/>
            <a:ext cx="318764" cy="883132"/>
          </a:xfrm>
          <a:prstGeom prst="curv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151" name="직선 연결선 150">
            <a:extLst>
              <a:ext uri="{FF2B5EF4-FFF2-40B4-BE49-F238E27FC236}">
                <a16:creationId xmlns:a16="http://schemas.microsoft.com/office/drawing/2014/main" id="{DDF10C7A-A0B7-AE5A-CF64-12C46EF22A8D}"/>
              </a:ext>
            </a:extLst>
          </p:cNvPr>
          <p:cNvCxnSpPr/>
          <p:nvPr/>
        </p:nvCxnSpPr>
        <p:spPr>
          <a:xfrm>
            <a:off x="6139230" y="4336670"/>
            <a:ext cx="0" cy="397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116E8C9C-4485-B542-7DE7-C2062BBB4977}"/>
              </a:ext>
            </a:extLst>
          </p:cNvPr>
          <p:cNvSpPr txBox="1"/>
          <p:nvPr/>
        </p:nvSpPr>
        <p:spPr>
          <a:xfrm>
            <a:off x="4317460" y="4437413"/>
            <a:ext cx="117012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파일 작업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생성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7F8C476-5767-3847-9E58-01D514C400E7}"/>
              </a:ext>
            </a:extLst>
          </p:cNvPr>
          <p:cNvSpPr txBox="1"/>
          <p:nvPr/>
        </p:nvSpPr>
        <p:spPr>
          <a:xfrm>
            <a:off x="5555854" y="4820974"/>
            <a:ext cx="5850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백업</a:t>
            </a:r>
          </a:p>
        </p:txBody>
      </p:sp>
      <p:sp>
        <p:nvSpPr>
          <p:cNvPr id="154" name="왼쪽으로 구부러진 화살표 93">
            <a:extLst>
              <a:ext uri="{FF2B5EF4-FFF2-40B4-BE49-F238E27FC236}">
                <a16:creationId xmlns:a16="http://schemas.microsoft.com/office/drawing/2014/main" id="{5C76A646-6ED7-CCBA-70DA-F82E524E6169}"/>
              </a:ext>
            </a:extLst>
          </p:cNvPr>
          <p:cNvSpPr/>
          <p:nvPr/>
        </p:nvSpPr>
        <p:spPr>
          <a:xfrm>
            <a:off x="7039329" y="4297281"/>
            <a:ext cx="360040" cy="886914"/>
          </a:xfrm>
          <a:prstGeom prst="curvedLeftArrow">
            <a:avLst/>
          </a:prstGeom>
          <a:solidFill>
            <a:srgbClr val="EF7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6FE8A40-B1E3-4A91-3802-14142FF28A8C}"/>
              </a:ext>
            </a:extLst>
          </p:cNvPr>
          <p:cNvSpPr txBox="1"/>
          <p:nvPr/>
        </p:nvSpPr>
        <p:spPr>
          <a:xfrm>
            <a:off x="6565933" y="4455534"/>
            <a:ext cx="148685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일부 데이터 백업</a:t>
            </a:r>
          </a:p>
        </p:txBody>
      </p:sp>
      <p:sp>
        <p:nvSpPr>
          <p:cNvPr id="156" name="직사각형 155">
            <a:extLst>
              <a:ext uri="{FF2B5EF4-FFF2-40B4-BE49-F238E27FC236}">
                <a16:creationId xmlns:a16="http://schemas.microsoft.com/office/drawing/2014/main" id="{EDD0E0C1-69AD-80EF-E3A6-F6046D0245A5}"/>
              </a:ext>
            </a:extLst>
          </p:cNvPr>
          <p:cNvSpPr/>
          <p:nvPr/>
        </p:nvSpPr>
        <p:spPr>
          <a:xfrm>
            <a:off x="4527010" y="1347834"/>
            <a:ext cx="2760692" cy="333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rgbClr val="C00000"/>
                </a:solidFill>
              </a:rPr>
              <a:t>반복적인 랜섬웨어 감염</a:t>
            </a:r>
            <a:r>
              <a:rPr lang="en-US" altLang="ko-KR" sz="1200" b="1" dirty="0">
                <a:solidFill>
                  <a:srgbClr val="C00000"/>
                </a:solidFill>
              </a:rPr>
              <a:t>[‘22 ~ ’23</a:t>
            </a:r>
            <a:r>
              <a:rPr lang="ko-KR" altLang="en-US" sz="1200" b="1" dirty="0">
                <a:solidFill>
                  <a:srgbClr val="C00000"/>
                </a:solidFill>
              </a:rPr>
              <a:t>년</a:t>
            </a:r>
            <a:r>
              <a:rPr lang="en-US" altLang="ko-KR" sz="1200" b="1" dirty="0">
                <a:solidFill>
                  <a:srgbClr val="C00000"/>
                </a:solidFill>
              </a:rPr>
              <a:t>]</a:t>
            </a:r>
          </a:p>
        </p:txBody>
      </p:sp>
      <p:sp>
        <p:nvSpPr>
          <p:cNvPr id="157" name="직사각형 156">
            <a:extLst>
              <a:ext uri="{FF2B5EF4-FFF2-40B4-BE49-F238E27FC236}">
                <a16:creationId xmlns:a16="http://schemas.microsoft.com/office/drawing/2014/main" id="{7BE41BA2-438D-F7F3-3404-C3F64390FAF6}"/>
              </a:ext>
            </a:extLst>
          </p:cNvPr>
          <p:cNvSpPr/>
          <p:nvPr/>
        </p:nvSpPr>
        <p:spPr>
          <a:xfrm>
            <a:off x="8603547" y="1349478"/>
            <a:ext cx="3299031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rgbClr val="0070C0"/>
                </a:solidFill>
              </a:rPr>
              <a:t>WORM </a:t>
            </a:r>
            <a:r>
              <a:rPr lang="ko-KR" altLang="en-US" sz="1200" b="1" dirty="0">
                <a:solidFill>
                  <a:srgbClr val="0070C0"/>
                </a:solidFill>
              </a:rPr>
              <a:t>스토리지 적용 확대</a:t>
            </a:r>
            <a:r>
              <a:rPr lang="en-US" altLang="ko-KR" sz="1200" b="1" dirty="0">
                <a:solidFill>
                  <a:srgbClr val="0070C0"/>
                </a:solidFill>
              </a:rPr>
              <a:t>[‘23</a:t>
            </a:r>
            <a:r>
              <a:rPr lang="ko-KR" altLang="en-US" sz="1200" b="1" dirty="0">
                <a:solidFill>
                  <a:srgbClr val="0070C0"/>
                </a:solidFill>
              </a:rPr>
              <a:t>년 </a:t>
            </a:r>
            <a:r>
              <a:rPr lang="en-US" altLang="ko-KR" sz="1200" b="1" dirty="0">
                <a:solidFill>
                  <a:srgbClr val="0070C0"/>
                </a:solidFill>
              </a:rPr>
              <a:t>9</a:t>
            </a:r>
            <a:r>
              <a:rPr lang="ko-KR" altLang="en-US" sz="1200" b="1" dirty="0">
                <a:solidFill>
                  <a:srgbClr val="0070C0"/>
                </a:solidFill>
              </a:rPr>
              <a:t>월</a:t>
            </a:r>
            <a:r>
              <a:rPr lang="en-US" altLang="ko-KR" sz="1200" b="1" dirty="0">
                <a:solidFill>
                  <a:srgbClr val="0070C0"/>
                </a:solidFill>
              </a:rPr>
              <a:t>]</a:t>
            </a:r>
          </a:p>
        </p:txBody>
      </p:sp>
      <p:pic>
        <p:nvPicPr>
          <p:cNvPr id="158" name="그림 157">
            <a:extLst>
              <a:ext uri="{FF2B5EF4-FFF2-40B4-BE49-F238E27FC236}">
                <a16:creationId xmlns:a16="http://schemas.microsoft.com/office/drawing/2014/main" id="{FFB4AC00-750D-B501-EEB2-75EC3D4E0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379" y="3744035"/>
            <a:ext cx="193142" cy="191266"/>
          </a:xfrm>
          <a:prstGeom prst="rect">
            <a:avLst/>
          </a:prstGeom>
        </p:spPr>
      </p:pic>
      <p:pic>
        <p:nvPicPr>
          <p:cNvPr id="159" name="그림 158">
            <a:extLst>
              <a:ext uri="{FF2B5EF4-FFF2-40B4-BE49-F238E27FC236}">
                <a16:creationId xmlns:a16="http://schemas.microsoft.com/office/drawing/2014/main" id="{E960AF93-7509-8980-7FE3-F731F6549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110" y="3732789"/>
            <a:ext cx="193142" cy="191266"/>
          </a:xfrm>
          <a:prstGeom prst="rect">
            <a:avLst/>
          </a:prstGeom>
        </p:spPr>
      </p:pic>
      <p:pic>
        <p:nvPicPr>
          <p:cNvPr id="160" name="그림 159">
            <a:extLst>
              <a:ext uri="{FF2B5EF4-FFF2-40B4-BE49-F238E27FC236}">
                <a16:creationId xmlns:a16="http://schemas.microsoft.com/office/drawing/2014/main" id="{D0E74B62-F132-5E2A-9BB6-732BA8174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462" y="3732789"/>
            <a:ext cx="193142" cy="191266"/>
          </a:xfrm>
          <a:prstGeom prst="rect">
            <a:avLst/>
          </a:prstGeom>
        </p:spPr>
      </p:pic>
      <p:pic>
        <p:nvPicPr>
          <p:cNvPr id="161" name="그림 160">
            <a:extLst>
              <a:ext uri="{FF2B5EF4-FFF2-40B4-BE49-F238E27FC236}">
                <a16:creationId xmlns:a16="http://schemas.microsoft.com/office/drawing/2014/main" id="{050F974E-3B26-4BAF-4757-28EC3BDF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671" y="4843886"/>
            <a:ext cx="280704" cy="277977"/>
          </a:xfrm>
          <a:prstGeom prst="rect">
            <a:avLst/>
          </a:prstGeom>
        </p:spPr>
      </p:pic>
      <p:pic>
        <p:nvPicPr>
          <p:cNvPr id="162" name="그림 161">
            <a:extLst>
              <a:ext uri="{FF2B5EF4-FFF2-40B4-BE49-F238E27FC236}">
                <a16:creationId xmlns:a16="http://schemas.microsoft.com/office/drawing/2014/main" id="{4ED2FE46-63BD-F597-DF06-505BAB146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288" y="3732789"/>
            <a:ext cx="193142" cy="191266"/>
          </a:xfrm>
          <a:prstGeom prst="rect">
            <a:avLst/>
          </a:prstGeom>
        </p:spPr>
      </p:pic>
      <p:sp>
        <p:nvSpPr>
          <p:cNvPr id="163" name="타원 162">
            <a:extLst>
              <a:ext uri="{FF2B5EF4-FFF2-40B4-BE49-F238E27FC236}">
                <a16:creationId xmlns:a16="http://schemas.microsoft.com/office/drawing/2014/main" id="{2901E2C3-E490-C95D-0A92-94D4428A23F2}"/>
              </a:ext>
            </a:extLst>
          </p:cNvPr>
          <p:cNvSpPr/>
          <p:nvPr/>
        </p:nvSpPr>
        <p:spPr>
          <a:xfrm>
            <a:off x="4295800" y="1443674"/>
            <a:ext cx="244442" cy="2301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2</a:t>
            </a:r>
            <a:endParaRPr lang="ko-KR" altLang="en-US" sz="1200" b="1" dirty="0"/>
          </a:p>
        </p:txBody>
      </p:sp>
      <p:pic>
        <p:nvPicPr>
          <p:cNvPr id="164" name="그림 163">
            <a:extLst>
              <a:ext uri="{FF2B5EF4-FFF2-40B4-BE49-F238E27FC236}">
                <a16:creationId xmlns:a16="http://schemas.microsoft.com/office/drawing/2014/main" id="{A3DEA2BD-1FC2-6A52-CC3B-2B1CEAEB4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162" y="3074199"/>
            <a:ext cx="474359" cy="246399"/>
          </a:xfrm>
          <a:prstGeom prst="rect">
            <a:avLst/>
          </a:prstGeom>
        </p:spPr>
      </p:pic>
      <p:pic>
        <p:nvPicPr>
          <p:cNvPr id="165" name="그림 164">
            <a:extLst>
              <a:ext uri="{FF2B5EF4-FFF2-40B4-BE49-F238E27FC236}">
                <a16:creationId xmlns:a16="http://schemas.microsoft.com/office/drawing/2014/main" id="{4F5F057D-72F7-F93E-CDF0-E6386D22B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929" y="991499"/>
            <a:ext cx="709969" cy="967939"/>
          </a:xfrm>
          <a:prstGeom prst="rect">
            <a:avLst/>
          </a:prstGeom>
        </p:spPr>
      </p:pic>
      <p:pic>
        <p:nvPicPr>
          <p:cNvPr id="166" name="그림 165">
            <a:extLst>
              <a:ext uri="{FF2B5EF4-FFF2-40B4-BE49-F238E27FC236}">
                <a16:creationId xmlns:a16="http://schemas.microsoft.com/office/drawing/2014/main" id="{50A73A78-4113-90CD-BBC4-C56155635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511" y="3083394"/>
            <a:ext cx="502528" cy="261031"/>
          </a:xfrm>
          <a:prstGeom prst="rect">
            <a:avLst/>
          </a:prstGeom>
        </p:spPr>
      </p:pic>
      <p:pic>
        <p:nvPicPr>
          <p:cNvPr id="167" name="그림 166">
            <a:extLst>
              <a:ext uri="{FF2B5EF4-FFF2-40B4-BE49-F238E27FC236}">
                <a16:creationId xmlns:a16="http://schemas.microsoft.com/office/drawing/2014/main" id="{3677F313-DD18-E2DA-F590-E2B382AE0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302" y="3115606"/>
            <a:ext cx="463457" cy="240736"/>
          </a:xfrm>
          <a:prstGeom prst="rect">
            <a:avLst/>
          </a:prstGeom>
        </p:spPr>
      </p:pic>
      <p:pic>
        <p:nvPicPr>
          <p:cNvPr id="168" name="그림 167">
            <a:extLst>
              <a:ext uri="{FF2B5EF4-FFF2-40B4-BE49-F238E27FC236}">
                <a16:creationId xmlns:a16="http://schemas.microsoft.com/office/drawing/2014/main" id="{D1822DA6-2078-5F17-55BB-AECF81A4E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767" y="3143863"/>
            <a:ext cx="422663" cy="219546"/>
          </a:xfrm>
          <a:prstGeom prst="rect">
            <a:avLst/>
          </a:prstGeom>
        </p:spPr>
      </p:pic>
      <p:sp>
        <p:nvSpPr>
          <p:cNvPr id="169" name="타원 168">
            <a:extLst>
              <a:ext uri="{FF2B5EF4-FFF2-40B4-BE49-F238E27FC236}">
                <a16:creationId xmlns:a16="http://schemas.microsoft.com/office/drawing/2014/main" id="{C201A0FA-CE98-2194-477D-C31CB59097E3}"/>
              </a:ext>
            </a:extLst>
          </p:cNvPr>
          <p:cNvSpPr/>
          <p:nvPr/>
        </p:nvSpPr>
        <p:spPr>
          <a:xfrm>
            <a:off x="8346250" y="1448780"/>
            <a:ext cx="244442" cy="23013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3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4F02E67-E6F0-6721-2211-4AA2964897AE}"/>
              </a:ext>
            </a:extLst>
          </p:cNvPr>
          <p:cNvSpPr txBox="1"/>
          <p:nvPr/>
        </p:nvSpPr>
        <p:spPr>
          <a:xfrm>
            <a:off x="8412450" y="1740993"/>
            <a:ext cx="3174160" cy="101566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000" b="1" dirty="0">
                <a:solidFill>
                  <a:srgbClr val="0070C0"/>
                </a:solidFill>
              </a:rPr>
              <a:t> </a:t>
            </a:r>
            <a:r>
              <a:rPr lang="en-US" altLang="ko-KR" sz="1000" b="1" dirty="0">
                <a:solidFill>
                  <a:srgbClr val="0070C0"/>
                </a:solidFill>
                <a:latin typeface="+mn-ea"/>
              </a:rPr>
              <a:t>‘23</a:t>
            </a:r>
            <a:r>
              <a:rPr lang="ko-KR" altLang="en-US" sz="1000" b="1" dirty="0">
                <a:solidFill>
                  <a:srgbClr val="0070C0"/>
                </a:solidFill>
                <a:latin typeface="+mn-ea"/>
              </a:rPr>
              <a:t>년 </a:t>
            </a:r>
            <a:r>
              <a:rPr lang="en-US" altLang="ko-KR" sz="1000" b="1" dirty="0">
                <a:solidFill>
                  <a:srgbClr val="0070C0"/>
                </a:solidFill>
                <a:latin typeface="+mn-ea"/>
              </a:rPr>
              <a:t>9</a:t>
            </a:r>
            <a:r>
              <a:rPr lang="ko-KR" altLang="en-US" sz="1000" b="1" dirty="0">
                <a:solidFill>
                  <a:srgbClr val="0070C0"/>
                </a:solidFill>
                <a:latin typeface="+mn-ea"/>
              </a:rPr>
              <a:t>월 </a:t>
            </a:r>
            <a:r>
              <a:rPr lang="en-US" altLang="ko-KR" sz="1000" b="1" dirty="0">
                <a:solidFill>
                  <a:srgbClr val="0070C0"/>
                </a:solidFill>
                <a:latin typeface="+mn-ea"/>
              </a:rPr>
              <a:t>WORM </a:t>
            </a:r>
            <a:r>
              <a:rPr lang="ko-KR" altLang="en-US" sz="1000" b="1" dirty="0">
                <a:solidFill>
                  <a:srgbClr val="0070C0"/>
                </a:solidFill>
                <a:latin typeface="+mn-ea"/>
              </a:rPr>
              <a:t>스토리지 </a:t>
            </a:r>
            <a:r>
              <a:rPr lang="en-US" altLang="ko-KR" sz="1000" b="1" dirty="0">
                <a:solidFill>
                  <a:srgbClr val="0070C0"/>
                </a:solidFill>
                <a:latin typeface="+mn-ea"/>
              </a:rPr>
              <a:t>72TB </a:t>
            </a:r>
            <a:r>
              <a:rPr lang="ko-KR" altLang="en-US" sz="1000" b="1" dirty="0">
                <a:solidFill>
                  <a:srgbClr val="0070C0"/>
                </a:solidFill>
                <a:latin typeface="+mn-ea"/>
              </a:rPr>
              <a:t>긴급 확장</a:t>
            </a:r>
            <a:endParaRPr lang="en-US" altLang="ko-KR" sz="1000" b="1" dirty="0">
              <a:solidFill>
                <a:srgbClr val="0070C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- DF4200-24JW 4U/24-Disk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000" b="1" dirty="0">
                <a:solidFill>
                  <a:srgbClr val="0070C0"/>
                </a:solidFill>
                <a:latin typeface="+mn-ea"/>
              </a:rPr>
              <a:t>확장 </a:t>
            </a:r>
            <a:r>
              <a:rPr lang="en-US" altLang="ko-KR" sz="1000" b="1" dirty="0">
                <a:solidFill>
                  <a:srgbClr val="0070C0"/>
                </a:solidFill>
                <a:latin typeface="+mn-ea"/>
              </a:rPr>
              <a:t>JBOD </a:t>
            </a:r>
            <a:r>
              <a:rPr lang="ko-KR" altLang="en-US" sz="1000" b="1" dirty="0">
                <a:solidFill>
                  <a:srgbClr val="0070C0"/>
                </a:solidFill>
                <a:latin typeface="+mn-ea"/>
              </a:rPr>
              <a:t>추가</a:t>
            </a:r>
            <a:endParaRPr lang="en-US" altLang="ko-KR" sz="1000" b="1" dirty="0">
              <a:solidFill>
                <a:srgbClr val="0070C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- JBOD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에 </a:t>
            </a:r>
            <a:r>
              <a:rPr lang="en-US" altLang="ko-KR" sz="1000" b="1" dirty="0">
                <a:solidFill>
                  <a:srgbClr val="0070C0"/>
                </a:solidFill>
                <a:latin typeface="+mn-ea"/>
              </a:rPr>
              <a:t>72TB WORM </a:t>
            </a:r>
            <a:r>
              <a:rPr lang="ko-KR" altLang="en-US" sz="1000" b="1" dirty="0">
                <a:solidFill>
                  <a:srgbClr val="0070C0"/>
                </a:solidFill>
                <a:latin typeface="+mn-ea"/>
              </a:rPr>
              <a:t>용량 추가</a:t>
            </a:r>
            <a:endParaRPr lang="en-US" altLang="ko-KR" sz="1000" b="1" dirty="0">
              <a:solidFill>
                <a:srgbClr val="0070C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rgbClr val="EF7724"/>
                </a:solidFill>
                <a:latin typeface="+mn-ea"/>
              </a:rPr>
              <a:t>대부분의 주요 데이터를 </a:t>
            </a:r>
            <a:r>
              <a:rPr lang="en-US" altLang="ko-KR" sz="1000" b="1" dirty="0">
                <a:solidFill>
                  <a:srgbClr val="EF7724"/>
                </a:solidFill>
                <a:latin typeface="+mn-ea"/>
              </a:rPr>
              <a:t>WORM</a:t>
            </a:r>
            <a:r>
              <a:rPr lang="ko-KR" altLang="en-US" sz="1000" b="1" dirty="0">
                <a:solidFill>
                  <a:srgbClr val="EF7724"/>
                </a:solidFill>
                <a:latin typeface="+mn-ea"/>
              </a:rPr>
              <a:t>에 보존하기로</a:t>
            </a:r>
          </a:p>
        </p:txBody>
      </p:sp>
      <p:pic>
        <p:nvPicPr>
          <p:cNvPr id="172" name="그림 171">
            <a:extLst>
              <a:ext uri="{FF2B5EF4-FFF2-40B4-BE49-F238E27FC236}">
                <a16:creationId xmlns:a16="http://schemas.microsoft.com/office/drawing/2014/main" id="{1AB42ADE-9D20-0FD4-9733-865D98442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4854" y="4902765"/>
            <a:ext cx="1699714" cy="641470"/>
          </a:xfrm>
          <a:prstGeom prst="rect">
            <a:avLst/>
          </a:prstGeom>
        </p:spPr>
      </p:pic>
      <p:sp>
        <p:nvSpPr>
          <p:cNvPr id="174" name="아래쪽 화살표 1036">
            <a:extLst>
              <a:ext uri="{FF2B5EF4-FFF2-40B4-BE49-F238E27FC236}">
                <a16:creationId xmlns:a16="http://schemas.microsoft.com/office/drawing/2014/main" id="{05F9192E-F5B3-C9EF-F787-206224B0DFA8}"/>
              </a:ext>
            </a:extLst>
          </p:cNvPr>
          <p:cNvSpPr/>
          <p:nvPr/>
        </p:nvSpPr>
        <p:spPr>
          <a:xfrm>
            <a:off x="9148502" y="3927282"/>
            <a:ext cx="405045" cy="529787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031628E-A69B-FF5B-8622-43EF400C741E}"/>
              </a:ext>
            </a:extLst>
          </p:cNvPr>
          <p:cNvSpPr txBox="1"/>
          <p:nvPr/>
        </p:nvSpPr>
        <p:spPr>
          <a:xfrm>
            <a:off x="10186555" y="3454646"/>
            <a:ext cx="1312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DF4200-12WE </a:t>
            </a:r>
          </a:p>
          <a:p>
            <a:pPr algn="ctr"/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[2U/12Bay/24TB]</a:t>
            </a:r>
            <a:endParaRPr lang="ko-KR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9D8E1B5-03C0-28FC-A9F9-0E10E447A436}"/>
              </a:ext>
            </a:extLst>
          </p:cNvPr>
          <p:cNvSpPr txBox="1"/>
          <p:nvPr/>
        </p:nvSpPr>
        <p:spPr>
          <a:xfrm>
            <a:off x="10301931" y="4484777"/>
            <a:ext cx="1312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DF4200-12WE </a:t>
            </a:r>
          </a:p>
          <a:p>
            <a:pPr algn="ctr"/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[2U/12Bay/24TB]</a:t>
            </a:r>
            <a:endParaRPr lang="ko-KR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2F74872-4B67-CCC0-6ED6-8A919EC9A7B0}"/>
              </a:ext>
            </a:extLst>
          </p:cNvPr>
          <p:cNvSpPr txBox="1"/>
          <p:nvPr/>
        </p:nvSpPr>
        <p:spPr>
          <a:xfrm>
            <a:off x="10318723" y="5071985"/>
            <a:ext cx="1312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DF4200-24JW </a:t>
            </a:r>
          </a:p>
          <a:p>
            <a:pPr algn="ctr"/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[4U/24Bay/72TB]</a:t>
            </a:r>
            <a:endParaRPr lang="ko-KR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78" name="덧셈 기호 1038">
            <a:extLst>
              <a:ext uri="{FF2B5EF4-FFF2-40B4-BE49-F238E27FC236}">
                <a16:creationId xmlns:a16="http://schemas.microsoft.com/office/drawing/2014/main" id="{EC4E58A8-2156-26B9-356F-07609E0E464A}"/>
              </a:ext>
            </a:extLst>
          </p:cNvPr>
          <p:cNvSpPr/>
          <p:nvPr/>
        </p:nvSpPr>
        <p:spPr>
          <a:xfrm>
            <a:off x="10843001" y="4874495"/>
            <a:ext cx="180020" cy="225025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AD5014B-293D-7A9D-F677-106390A68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8576" y="3553077"/>
            <a:ext cx="1677979" cy="30281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AEC6C14-162E-0FA6-2B4F-7A9A556ED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8576" y="4613088"/>
            <a:ext cx="1677979" cy="3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4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" y="222104"/>
            <a:ext cx="1081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활용사례 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랜섬웨어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대비 백업 데이터 보호</a:t>
            </a:r>
            <a:endParaRPr lang="ko-KR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Picture 4" descr="백업 저장소에 대한 공격 발생 비율.png">
            <a:extLst>
              <a:ext uri="{FF2B5EF4-FFF2-40B4-BE49-F238E27FC236}">
                <a16:creationId xmlns:a16="http://schemas.microsoft.com/office/drawing/2014/main" id="{D39B932C-6E93-DFCC-5328-2F223D3A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2" y="993383"/>
            <a:ext cx="5103110" cy="285490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04B5AFF0-BF0A-A996-ED8C-82CB4D057C11}"/>
              </a:ext>
            </a:extLst>
          </p:cNvPr>
          <p:cNvGrpSpPr/>
          <p:nvPr/>
        </p:nvGrpSpPr>
        <p:grpSpPr>
          <a:xfrm>
            <a:off x="500278" y="5004175"/>
            <a:ext cx="4083683" cy="1305265"/>
            <a:chOff x="500278" y="5004175"/>
            <a:chExt cx="4083683" cy="1305265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0C55C618-CB8D-5D91-C370-C58A390AB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278" y="5004175"/>
              <a:ext cx="4083683" cy="1305265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E51C2923-E6E8-9DDD-EF1F-4D2763D5BE55}"/>
                </a:ext>
              </a:extLst>
            </p:cNvPr>
            <p:cNvCxnSpPr/>
            <p:nvPr/>
          </p:nvCxnSpPr>
          <p:spPr>
            <a:xfrm>
              <a:off x="2297683" y="5724255"/>
              <a:ext cx="1143022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13BDDE2F-AFBC-5666-89BE-C64ED0E88304}"/>
                </a:ext>
              </a:extLst>
            </p:cNvPr>
            <p:cNvCxnSpPr/>
            <p:nvPr/>
          </p:nvCxnSpPr>
          <p:spPr>
            <a:xfrm>
              <a:off x="1668144" y="5904275"/>
              <a:ext cx="2222305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4456FAFB-9F93-449B-0BB5-E428C1CBFF59}"/>
              </a:ext>
            </a:extLst>
          </p:cNvPr>
          <p:cNvGrpSpPr/>
          <p:nvPr/>
        </p:nvGrpSpPr>
        <p:grpSpPr>
          <a:xfrm>
            <a:off x="488506" y="4025714"/>
            <a:ext cx="4095455" cy="812601"/>
            <a:chOff x="7401710" y="1513692"/>
            <a:chExt cx="4223490" cy="102526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E14329BB-FBCA-2B80-DB8B-B318B6213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1710" y="1513692"/>
              <a:ext cx="4223490" cy="1025264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75F5CF7B-C905-CD4A-50BC-A753C9FB9363}"/>
                </a:ext>
              </a:extLst>
            </p:cNvPr>
            <p:cNvCxnSpPr/>
            <p:nvPr/>
          </p:nvCxnSpPr>
          <p:spPr>
            <a:xfrm>
              <a:off x="10015540" y="1738539"/>
              <a:ext cx="144016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BBB2DF31-1E1A-B52F-5647-9B74693D8069}"/>
                </a:ext>
              </a:extLst>
            </p:cNvPr>
            <p:cNvCxnSpPr/>
            <p:nvPr/>
          </p:nvCxnSpPr>
          <p:spPr>
            <a:xfrm>
              <a:off x="7540265" y="1918559"/>
              <a:ext cx="36004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419880C-6A56-9453-33B9-050EF504A5E2}"/>
              </a:ext>
            </a:extLst>
          </p:cNvPr>
          <p:cNvSpPr/>
          <p:nvPr/>
        </p:nvSpPr>
        <p:spPr>
          <a:xfrm>
            <a:off x="5767749" y="945237"/>
            <a:ext cx="6116745" cy="1251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 dirty="0">
                <a:solidFill>
                  <a:srgbClr val="C00000"/>
                </a:solidFill>
              </a:rPr>
              <a:t>백업 데이터 삭제는 랜섬웨어 공격의 </a:t>
            </a:r>
            <a:r>
              <a:rPr lang="en-US" altLang="ko-KR" sz="1400" b="1" dirty="0">
                <a:solidFill>
                  <a:srgbClr val="C00000"/>
                </a:solidFill>
              </a:rPr>
              <a:t>1</a:t>
            </a:r>
            <a:r>
              <a:rPr lang="ko-KR" altLang="en-US" sz="1400" b="1" dirty="0">
                <a:solidFill>
                  <a:srgbClr val="C00000"/>
                </a:solidFill>
              </a:rPr>
              <a:t>차 타겟 </a:t>
            </a:r>
            <a:r>
              <a:rPr lang="en-US" altLang="ko-KR" sz="1400" b="1" dirty="0">
                <a:solidFill>
                  <a:srgbClr val="C00000"/>
                </a:solidFill>
              </a:rPr>
              <a:t>(</a:t>
            </a:r>
            <a:r>
              <a:rPr lang="ko-KR" altLang="en-US" sz="1400" b="1" dirty="0">
                <a:solidFill>
                  <a:srgbClr val="C00000"/>
                </a:solidFill>
              </a:rPr>
              <a:t>원본 복구를 불가능하게</a:t>
            </a:r>
            <a:r>
              <a:rPr lang="en-US" altLang="ko-KR" sz="1400" b="1" dirty="0">
                <a:solidFill>
                  <a:srgbClr val="C00000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endParaRPr lang="en-US" altLang="ko-KR" sz="1000" b="1" dirty="0">
              <a:solidFill>
                <a:srgbClr val="0070C0"/>
              </a:solidFill>
            </a:endParaRPr>
          </a:p>
          <a:p>
            <a:pPr algn="ctr"/>
            <a:endParaRPr lang="en-US" altLang="ko-KR" sz="14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</a:rPr>
              <a:t>백업 데이터를 랜섬웨어로 부터 보호하는 핵심은 </a:t>
            </a:r>
            <a:endParaRPr lang="en-US" altLang="ko-KR" sz="14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400" b="1" dirty="0">
                <a:solidFill>
                  <a:srgbClr val="0070C0"/>
                </a:solidFill>
              </a:rPr>
              <a:t>불변성</a:t>
            </a:r>
            <a:r>
              <a:rPr lang="en-US" altLang="ko-KR" sz="1400" b="1" dirty="0">
                <a:solidFill>
                  <a:srgbClr val="0070C0"/>
                </a:solidFill>
              </a:rPr>
              <a:t>(WORM)</a:t>
            </a:r>
            <a:r>
              <a:rPr lang="ko-KR" altLang="en-US" sz="1400" b="1" dirty="0">
                <a:solidFill>
                  <a:srgbClr val="0070C0"/>
                </a:solidFill>
              </a:rPr>
              <a:t>을 제공하는 스토리지에 백업하는 것임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D6A2B32-1EDB-61FB-121D-26621B61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037" y="4299505"/>
            <a:ext cx="864520" cy="26501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F36364-DA4C-4543-B768-9E798DA27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037" y="5462949"/>
            <a:ext cx="844593" cy="387370"/>
          </a:xfrm>
          <a:prstGeom prst="rect">
            <a:avLst/>
          </a:prstGeom>
        </p:spPr>
      </p:pic>
      <p:sp>
        <p:nvSpPr>
          <p:cNvPr id="15" name="모서리가 둥근 직사각형 107">
            <a:extLst>
              <a:ext uri="{FF2B5EF4-FFF2-40B4-BE49-F238E27FC236}">
                <a16:creationId xmlns:a16="http://schemas.microsoft.com/office/drawing/2014/main" id="{E56BC1FD-5753-E0F0-7B6A-CD24ABDF44E5}"/>
              </a:ext>
            </a:extLst>
          </p:cNvPr>
          <p:cNvSpPr/>
          <p:nvPr/>
        </p:nvSpPr>
        <p:spPr>
          <a:xfrm>
            <a:off x="6952684" y="2808091"/>
            <a:ext cx="3749433" cy="10321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latin typeface="+mn-ea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E9E8FA18-4030-10D2-BC31-49AB6E254E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555" y="3073897"/>
            <a:ext cx="478007" cy="47800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B269E52-1E63-7FC9-321A-39DE57EA97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700" y="3047544"/>
            <a:ext cx="478007" cy="47800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6639BB1-F256-C7D6-E03B-46042450D8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13" y="3042439"/>
            <a:ext cx="484267" cy="484267"/>
          </a:xfrm>
          <a:prstGeom prst="rect">
            <a:avLst/>
          </a:prstGeom>
        </p:spPr>
      </p:pic>
      <p:sp>
        <p:nvSpPr>
          <p:cNvPr id="19" name="TextBox 71">
            <a:extLst>
              <a:ext uri="{FF2B5EF4-FFF2-40B4-BE49-F238E27FC236}">
                <a16:creationId xmlns:a16="http://schemas.microsoft.com/office/drawing/2014/main" id="{B196AF72-7A0B-2F71-D7EA-0BB48EFA8DC6}"/>
              </a:ext>
            </a:extLst>
          </p:cNvPr>
          <p:cNvSpPr txBox="1"/>
          <p:nvPr/>
        </p:nvSpPr>
        <p:spPr>
          <a:xfrm>
            <a:off x="7325725" y="3571435"/>
            <a:ext cx="683529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70C0"/>
                </a:solidFill>
                <a:latin typeface="+mn-ea"/>
              </a:rPr>
              <a:t>DB</a:t>
            </a:r>
            <a:endParaRPr lang="ko-KR" altLang="en-US" sz="1000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92AE5837-CB03-E270-1C55-EB211EC056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3" b="16993"/>
          <a:stretch/>
        </p:blipFill>
        <p:spPr>
          <a:xfrm>
            <a:off x="9915500" y="3045713"/>
            <a:ext cx="729639" cy="481670"/>
          </a:xfrm>
          <a:prstGeom prst="rect">
            <a:avLst/>
          </a:prstGeom>
        </p:spPr>
      </p:pic>
      <p:sp>
        <p:nvSpPr>
          <p:cNvPr id="21" name="TextBox 82">
            <a:extLst>
              <a:ext uri="{FF2B5EF4-FFF2-40B4-BE49-F238E27FC236}">
                <a16:creationId xmlns:a16="http://schemas.microsoft.com/office/drawing/2014/main" id="{FBA0F9A0-47AE-44FC-83D3-33F3A9FC0E4F}"/>
              </a:ext>
            </a:extLst>
          </p:cNvPr>
          <p:cNvSpPr txBox="1"/>
          <p:nvPr/>
        </p:nvSpPr>
        <p:spPr>
          <a:xfrm>
            <a:off x="8172348" y="3577807"/>
            <a:ext cx="683529" cy="246221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70C0"/>
                </a:solidFill>
                <a:latin typeface="+mn-ea"/>
              </a:rPr>
              <a:t>WEB</a:t>
            </a:r>
            <a:endParaRPr lang="ko-KR" altLang="en-US" sz="1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2" name="TextBox 84">
            <a:extLst>
              <a:ext uri="{FF2B5EF4-FFF2-40B4-BE49-F238E27FC236}">
                <a16:creationId xmlns:a16="http://schemas.microsoft.com/office/drawing/2014/main" id="{28C7E75A-5920-7F9E-82F0-FF506A600F0E}"/>
              </a:ext>
            </a:extLst>
          </p:cNvPr>
          <p:cNvSpPr txBox="1"/>
          <p:nvPr/>
        </p:nvSpPr>
        <p:spPr>
          <a:xfrm>
            <a:off x="8669127" y="3564095"/>
            <a:ext cx="683529" cy="246221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70C0"/>
                </a:solidFill>
                <a:latin typeface="+mn-ea"/>
              </a:rPr>
              <a:t>APP</a:t>
            </a:r>
            <a:endParaRPr lang="ko-KR" altLang="en-US" sz="1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3" name="TextBox 90">
            <a:extLst>
              <a:ext uri="{FF2B5EF4-FFF2-40B4-BE49-F238E27FC236}">
                <a16:creationId xmlns:a16="http://schemas.microsoft.com/office/drawing/2014/main" id="{9114DBD3-F6B0-35E4-7237-3805420CFB0A}"/>
              </a:ext>
            </a:extLst>
          </p:cNvPr>
          <p:cNvSpPr txBox="1"/>
          <p:nvPr/>
        </p:nvSpPr>
        <p:spPr>
          <a:xfrm>
            <a:off x="9952819" y="3549951"/>
            <a:ext cx="683529" cy="246221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000" dirty="0">
                <a:solidFill>
                  <a:srgbClr val="0070C0"/>
                </a:solidFill>
                <a:latin typeface="+mn-ea"/>
              </a:rPr>
              <a:t>기타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A5B78F11-B2DE-590C-DDF0-AF66E775F3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19" y="3073897"/>
            <a:ext cx="478007" cy="478007"/>
          </a:xfrm>
          <a:prstGeom prst="rect">
            <a:avLst/>
          </a:prstGeom>
        </p:spPr>
      </p:pic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E95F5025-6C38-9BFC-FA22-A57BF006ECB2}"/>
              </a:ext>
            </a:extLst>
          </p:cNvPr>
          <p:cNvCxnSpPr>
            <a:stCxn id="16" idx="3"/>
            <a:endCxn id="24" idx="1"/>
          </p:cNvCxnSpPr>
          <p:nvPr/>
        </p:nvCxnSpPr>
        <p:spPr>
          <a:xfrm>
            <a:off x="7554562" y="3312901"/>
            <a:ext cx="2258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93">
            <a:extLst>
              <a:ext uri="{FF2B5EF4-FFF2-40B4-BE49-F238E27FC236}">
                <a16:creationId xmlns:a16="http://schemas.microsoft.com/office/drawing/2014/main" id="{CF6D6991-A5DC-602A-8274-FCD13E00B54C}"/>
              </a:ext>
            </a:extLst>
          </p:cNvPr>
          <p:cNvSpPr txBox="1"/>
          <p:nvPr/>
        </p:nvSpPr>
        <p:spPr>
          <a:xfrm>
            <a:off x="7419534" y="3074373"/>
            <a:ext cx="49924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HA</a:t>
            </a:r>
            <a:endParaRPr lang="ko-KR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7" name="모서리가 둥근 직사각형 119">
            <a:extLst>
              <a:ext uri="{FF2B5EF4-FFF2-40B4-BE49-F238E27FC236}">
                <a16:creationId xmlns:a16="http://schemas.microsoft.com/office/drawing/2014/main" id="{A2DC7426-010F-30C4-3FD8-6FF70C9A898E}"/>
              </a:ext>
            </a:extLst>
          </p:cNvPr>
          <p:cNvSpPr/>
          <p:nvPr/>
        </p:nvSpPr>
        <p:spPr>
          <a:xfrm>
            <a:off x="8184421" y="2730872"/>
            <a:ext cx="1605691" cy="185751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운영서버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660D444C-FD59-96A1-418E-A31ADD06DD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0" y="3064055"/>
            <a:ext cx="478007" cy="478007"/>
          </a:xfrm>
          <a:prstGeom prst="rect">
            <a:avLst/>
          </a:prstGeom>
        </p:spPr>
      </p:pic>
      <p:sp>
        <p:nvSpPr>
          <p:cNvPr id="29" name="TextBox 61">
            <a:extLst>
              <a:ext uri="{FF2B5EF4-FFF2-40B4-BE49-F238E27FC236}">
                <a16:creationId xmlns:a16="http://schemas.microsoft.com/office/drawing/2014/main" id="{FA7121F3-0BCD-CAD4-CDBA-5A74F6C1C317}"/>
              </a:ext>
            </a:extLst>
          </p:cNvPr>
          <p:cNvSpPr txBox="1"/>
          <p:nvPr/>
        </p:nvSpPr>
        <p:spPr>
          <a:xfrm>
            <a:off x="9014507" y="3558518"/>
            <a:ext cx="1025076" cy="246221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70C0"/>
                </a:solidFill>
                <a:latin typeface="+mn-ea"/>
              </a:rPr>
              <a:t>Windows</a:t>
            </a:r>
            <a:endParaRPr lang="ko-KR" altLang="en-US" sz="1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0" name="모서리가 둥근 직사각형 129">
            <a:extLst>
              <a:ext uri="{FF2B5EF4-FFF2-40B4-BE49-F238E27FC236}">
                <a16:creationId xmlns:a16="http://schemas.microsoft.com/office/drawing/2014/main" id="{387D1BBF-4B94-9024-E985-3CE1FA4EDE02}"/>
              </a:ext>
            </a:extLst>
          </p:cNvPr>
          <p:cNvSpPr/>
          <p:nvPr/>
        </p:nvSpPr>
        <p:spPr>
          <a:xfrm>
            <a:off x="6998641" y="5193293"/>
            <a:ext cx="1754242" cy="7716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latin typeface="+mn-ea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647AEDE1-19B6-FAD2-CF26-C41322B0F4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380" y="5382986"/>
            <a:ext cx="494669" cy="49466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66FE233-D15D-FCD8-A6A6-2FA72D81980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10674" r="8195" b="55665"/>
          <a:stretch/>
        </p:blipFill>
        <p:spPr>
          <a:xfrm>
            <a:off x="7116066" y="5472599"/>
            <a:ext cx="1127314" cy="312530"/>
          </a:xfrm>
          <a:prstGeom prst="rect">
            <a:avLst/>
          </a:prstGeom>
        </p:spPr>
      </p:pic>
      <p:sp>
        <p:nvSpPr>
          <p:cNvPr id="33" name="TextBox 101">
            <a:extLst>
              <a:ext uri="{FF2B5EF4-FFF2-40B4-BE49-F238E27FC236}">
                <a16:creationId xmlns:a16="http://schemas.microsoft.com/office/drawing/2014/main" id="{16A382B3-C1F7-8EA2-70C4-EAAEBA4A7030}"/>
              </a:ext>
            </a:extLst>
          </p:cNvPr>
          <p:cNvSpPr txBox="1"/>
          <p:nvPr/>
        </p:nvSpPr>
        <p:spPr>
          <a:xfrm>
            <a:off x="7116066" y="5180234"/>
            <a:ext cx="11849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기존 스토리지</a:t>
            </a:r>
          </a:p>
        </p:txBody>
      </p:sp>
      <p:sp>
        <p:nvSpPr>
          <p:cNvPr id="34" name="모서리가 둥근 직사각형 138">
            <a:extLst>
              <a:ext uri="{FF2B5EF4-FFF2-40B4-BE49-F238E27FC236}">
                <a16:creationId xmlns:a16="http://schemas.microsoft.com/office/drawing/2014/main" id="{DAADCD5A-5FE0-6076-5369-17949D81F392}"/>
              </a:ext>
            </a:extLst>
          </p:cNvPr>
          <p:cNvSpPr/>
          <p:nvPr/>
        </p:nvSpPr>
        <p:spPr>
          <a:xfrm>
            <a:off x="6998641" y="5964922"/>
            <a:ext cx="1754242" cy="269834"/>
          </a:xfrm>
          <a:prstGeom prst="roundRect">
            <a:avLst>
              <a:gd name="adj" fmla="val 0"/>
            </a:avLst>
          </a:prstGeom>
          <a:solidFill>
            <a:srgbClr val="D29500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기존 </a:t>
            </a:r>
            <a:r>
              <a:rPr lang="en-US" altLang="ko-KR" sz="1000" b="1" dirty="0">
                <a:solidFill>
                  <a:schemeClr val="bg1"/>
                </a:solidFill>
                <a:latin typeface="+mj-ea"/>
                <a:ea typeface="+mj-ea"/>
              </a:rPr>
              <a:t>Backup </a:t>
            </a:r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스토리지</a:t>
            </a:r>
          </a:p>
        </p:txBody>
      </p:sp>
      <p:sp>
        <p:nvSpPr>
          <p:cNvPr id="35" name="모서리가 둥근 직사각형 139">
            <a:extLst>
              <a:ext uri="{FF2B5EF4-FFF2-40B4-BE49-F238E27FC236}">
                <a16:creationId xmlns:a16="http://schemas.microsoft.com/office/drawing/2014/main" id="{0B2C5CAF-8A37-B836-D9C7-4E91DC5CA385}"/>
              </a:ext>
            </a:extLst>
          </p:cNvPr>
          <p:cNvSpPr/>
          <p:nvPr/>
        </p:nvSpPr>
        <p:spPr>
          <a:xfrm>
            <a:off x="8849444" y="5193293"/>
            <a:ext cx="2012687" cy="7716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900" dirty="0">
              <a:latin typeface="+mn-ea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72EAB9D8-BF87-D0F9-7636-4AA3A950A7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14" y="5360528"/>
            <a:ext cx="494669" cy="49466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7D9B32C-ADB0-8A09-B424-5BFB25FE7E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580" y="5555176"/>
            <a:ext cx="285629" cy="320831"/>
          </a:xfrm>
          <a:prstGeom prst="rect">
            <a:avLst/>
          </a:prstGeom>
        </p:spPr>
      </p:pic>
      <p:sp>
        <p:nvSpPr>
          <p:cNvPr id="38" name="TextBox 102">
            <a:extLst>
              <a:ext uri="{FF2B5EF4-FFF2-40B4-BE49-F238E27FC236}">
                <a16:creationId xmlns:a16="http://schemas.microsoft.com/office/drawing/2014/main" id="{218C6319-0AB4-32EB-0460-3E78551F8441}"/>
              </a:ext>
            </a:extLst>
          </p:cNvPr>
          <p:cNvSpPr txBox="1"/>
          <p:nvPr/>
        </p:nvSpPr>
        <p:spPr>
          <a:xfrm>
            <a:off x="9237292" y="5177644"/>
            <a:ext cx="1823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WORM </a:t>
            </a: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스토리지</a:t>
            </a:r>
          </a:p>
        </p:txBody>
      </p:sp>
      <p:sp>
        <p:nvSpPr>
          <p:cNvPr id="39" name="모서리가 둥근 직사각형 144">
            <a:extLst>
              <a:ext uri="{FF2B5EF4-FFF2-40B4-BE49-F238E27FC236}">
                <a16:creationId xmlns:a16="http://schemas.microsoft.com/office/drawing/2014/main" id="{B278AE76-6D72-9541-F451-C78A3BF6B993}"/>
              </a:ext>
            </a:extLst>
          </p:cNvPr>
          <p:cNvSpPr/>
          <p:nvPr/>
        </p:nvSpPr>
        <p:spPr>
          <a:xfrm>
            <a:off x="8849444" y="5979869"/>
            <a:ext cx="2012687" cy="251770"/>
          </a:xfrm>
          <a:prstGeom prst="roundRect">
            <a:avLst>
              <a:gd name="adj" fmla="val 0"/>
            </a:avLst>
          </a:prstGeom>
          <a:solidFill>
            <a:srgbClr val="2E6CA4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신규 </a:t>
            </a:r>
            <a:r>
              <a:rPr lang="en-US" altLang="ko-KR" sz="1000" b="1" dirty="0">
                <a:solidFill>
                  <a:schemeClr val="bg1"/>
                </a:solidFill>
                <a:latin typeface="+mj-ea"/>
                <a:ea typeface="+mj-ea"/>
              </a:rPr>
              <a:t>Backup </a:t>
            </a:r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스토리지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E08036C3-B02E-6140-FFBA-EE55199B19B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" t="3896" r="413" b="2892"/>
          <a:stretch/>
        </p:blipFill>
        <p:spPr>
          <a:xfrm>
            <a:off x="9545336" y="5495403"/>
            <a:ext cx="1223019" cy="26706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025118A-9931-AFC6-6EEE-3FE16A494E3D}"/>
              </a:ext>
            </a:extLst>
          </p:cNvPr>
          <p:cNvSpPr txBox="1"/>
          <p:nvPr/>
        </p:nvSpPr>
        <p:spPr>
          <a:xfrm>
            <a:off x="7060729" y="4769116"/>
            <a:ext cx="923773" cy="245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벡업 데이터</a:t>
            </a: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3EFDA0E9-1D5F-C509-42AA-8B4D5444904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6" b="33686"/>
          <a:stretch/>
        </p:blipFill>
        <p:spPr>
          <a:xfrm>
            <a:off x="7103605" y="4212660"/>
            <a:ext cx="1577270" cy="50417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E07AEB9-CFF5-2E8A-E92A-FF16A535238C}"/>
              </a:ext>
            </a:extLst>
          </p:cNvPr>
          <p:cNvSpPr txBox="1"/>
          <p:nvPr/>
        </p:nvSpPr>
        <p:spPr>
          <a:xfrm>
            <a:off x="7426585" y="4288513"/>
            <a:ext cx="926130" cy="163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0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기존 백업 서버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9F2A5734-2A33-7E37-14C3-FD9CE2D1602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0443" b="31481"/>
          <a:stretch/>
        </p:blipFill>
        <p:spPr>
          <a:xfrm>
            <a:off x="7393349" y="4461019"/>
            <a:ext cx="727503" cy="217123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3F278AD0-4793-015F-07FA-3AE39E403F6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0" b="33780"/>
          <a:stretch/>
        </p:blipFill>
        <p:spPr>
          <a:xfrm>
            <a:off x="9216390" y="4212660"/>
            <a:ext cx="1577270" cy="5164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A77D561-C3A2-4707-9324-51A99F29BA30}"/>
              </a:ext>
            </a:extLst>
          </p:cNvPr>
          <p:cNvSpPr txBox="1"/>
          <p:nvPr/>
        </p:nvSpPr>
        <p:spPr>
          <a:xfrm>
            <a:off x="9360369" y="4260960"/>
            <a:ext cx="1419514" cy="163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신규 </a:t>
            </a:r>
            <a:r>
              <a:rPr lang="en-US" altLang="ko-KR" sz="1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Backup </a:t>
            </a:r>
            <a:r>
              <a:rPr lang="ko-KR" altLang="en-US" sz="1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서버</a:t>
            </a:r>
            <a:endParaRPr lang="en-US" altLang="ko-KR" sz="1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47" name="꺾인 연결선 156">
            <a:extLst>
              <a:ext uri="{FF2B5EF4-FFF2-40B4-BE49-F238E27FC236}">
                <a16:creationId xmlns:a16="http://schemas.microsoft.com/office/drawing/2014/main" id="{D6CCF439-4A60-4E85-9D3F-C43F3F4B882C}"/>
              </a:ext>
            </a:extLst>
          </p:cNvPr>
          <p:cNvCxnSpPr>
            <a:endCxn id="36" idx="0"/>
          </p:cNvCxnSpPr>
          <p:nvPr/>
        </p:nvCxnSpPr>
        <p:spPr>
          <a:xfrm rot="5400000">
            <a:off x="9301512" y="4747218"/>
            <a:ext cx="631448" cy="595173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2ED475C-D554-6EDB-2CAC-15CCDA775EAD}"/>
              </a:ext>
            </a:extLst>
          </p:cNvPr>
          <p:cNvSpPr txBox="1"/>
          <p:nvPr/>
        </p:nvSpPr>
        <p:spPr>
          <a:xfrm>
            <a:off x="9857556" y="4809698"/>
            <a:ext cx="923773" cy="245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벡업 데이터</a:t>
            </a: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667F1AAF-8ECC-C92B-65AD-9A138559CE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014" y="4452822"/>
            <a:ext cx="734343" cy="226383"/>
          </a:xfrm>
          <a:prstGeom prst="rect">
            <a:avLst/>
          </a:prstGeom>
        </p:spPr>
      </p:pic>
      <p:cxnSp>
        <p:nvCxnSpPr>
          <p:cNvPr id="50" name="꺾인 연결선 159">
            <a:extLst>
              <a:ext uri="{FF2B5EF4-FFF2-40B4-BE49-F238E27FC236}">
                <a16:creationId xmlns:a16="http://schemas.microsoft.com/office/drawing/2014/main" id="{83E01EDC-CA54-C85E-4332-D4C1524337B3}"/>
              </a:ext>
            </a:extLst>
          </p:cNvPr>
          <p:cNvCxnSpPr>
            <a:endCxn id="31" idx="0"/>
          </p:cNvCxnSpPr>
          <p:nvPr/>
        </p:nvCxnSpPr>
        <p:spPr>
          <a:xfrm rot="16200000" flipH="1">
            <a:off x="7681002" y="4573272"/>
            <a:ext cx="1017499" cy="601928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8F60A80E-F8D7-E727-AE33-F8B29812840D}"/>
              </a:ext>
            </a:extLst>
          </p:cNvPr>
          <p:cNvCxnSpPr/>
          <p:nvPr/>
        </p:nvCxnSpPr>
        <p:spPr>
          <a:xfrm>
            <a:off x="7816779" y="3824028"/>
            <a:ext cx="3453" cy="388632"/>
          </a:xfrm>
          <a:prstGeom prst="line">
            <a:avLst/>
          </a:prstGeom>
          <a:ln w="31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E8C7206E-A048-B7F1-8C83-23C57E79C28B}"/>
              </a:ext>
            </a:extLst>
          </p:cNvPr>
          <p:cNvCxnSpPr/>
          <p:nvPr/>
        </p:nvCxnSpPr>
        <p:spPr>
          <a:xfrm>
            <a:off x="9914822" y="3840215"/>
            <a:ext cx="3453" cy="388632"/>
          </a:xfrm>
          <a:prstGeom prst="line">
            <a:avLst/>
          </a:prstGeom>
          <a:ln w="31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모서리가 둥근 직사각형 162">
            <a:extLst>
              <a:ext uri="{FF2B5EF4-FFF2-40B4-BE49-F238E27FC236}">
                <a16:creationId xmlns:a16="http://schemas.microsoft.com/office/drawing/2014/main" id="{570062C2-21B5-5E54-E3F9-9E1C647D8258}"/>
              </a:ext>
            </a:extLst>
          </p:cNvPr>
          <p:cNvSpPr/>
          <p:nvPr/>
        </p:nvSpPr>
        <p:spPr>
          <a:xfrm>
            <a:off x="6771074" y="2290997"/>
            <a:ext cx="4230471" cy="4063328"/>
          </a:xfrm>
          <a:prstGeom prst="roundRect">
            <a:avLst>
              <a:gd name="adj" fmla="val 3320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모서리가 둥근 직사각형 224">
            <a:extLst>
              <a:ext uri="{FF2B5EF4-FFF2-40B4-BE49-F238E27FC236}">
                <a16:creationId xmlns:a16="http://schemas.microsoft.com/office/drawing/2014/main" id="{0818734E-47A7-46A2-B6D7-2868E85CCAE2}"/>
              </a:ext>
            </a:extLst>
          </p:cNvPr>
          <p:cNvSpPr/>
          <p:nvPr/>
        </p:nvSpPr>
        <p:spPr bwMode="auto">
          <a:xfrm>
            <a:off x="6926090" y="2376759"/>
            <a:ext cx="3666710" cy="212917"/>
          </a:xfrm>
          <a:prstGeom prst="roundRect">
            <a:avLst>
              <a:gd name="adj" fmla="val 7182"/>
            </a:avLst>
          </a:prstGeom>
          <a:solidFill>
            <a:srgbClr val="92D050"/>
          </a:solidFill>
          <a:ln>
            <a:noFill/>
          </a:ln>
          <a:effectLst/>
        </p:spPr>
        <p:txBody>
          <a:bodyPr lIns="72000" tIns="36000" rIns="72000" bIns="36000" rtlCol="0" anchor="ctr"/>
          <a:lstStyle/>
          <a:p>
            <a:pPr algn="ctr">
              <a:spcBef>
                <a:spcPts val="300"/>
              </a:spcBef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한국의학연구소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(KMI) –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상용 백업 연동 사례</a:t>
            </a:r>
          </a:p>
        </p:txBody>
      </p:sp>
      <p:sp>
        <p:nvSpPr>
          <p:cNvPr id="55" name="아래쪽 화살표 11">
            <a:extLst>
              <a:ext uri="{FF2B5EF4-FFF2-40B4-BE49-F238E27FC236}">
                <a16:creationId xmlns:a16="http://schemas.microsoft.com/office/drawing/2014/main" id="{D36F8184-AFFE-045D-FC26-B201F496F3E5}"/>
              </a:ext>
            </a:extLst>
          </p:cNvPr>
          <p:cNvSpPr/>
          <p:nvPr/>
        </p:nvSpPr>
        <p:spPr>
          <a:xfrm>
            <a:off x="8417081" y="1306075"/>
            <a:ext cx="450050" cy="372367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9149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" y="222104"/>
            <a:ext cx="1081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활용사례 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보안 파일 서버 및 백업 데이터 보호</a:t>
            </a:r>
            <a:endParaRPr lang="ko-KR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9" name="모서리가 둥근 직사각형 224">
            <a:extLst>
              <a:ext uri="{FF2B5EF4-FFF2-40B4-BE49-F238E27FC236}">
                <a16:creationId xmlns:a16="http://schemas.microsoft.com/office/drawing/2014/main" id="{BD2688C8-F4F5-045F-DC9E-A25B9171AA0B}"/>
              </a:ext>
            </a:extLst>
          </p:cNvPr>
          <p:cNvSpPr/>
          <p:nvPr/>
        </p:nvSpPr>
        <p:spPr bwMode="auto">
          <a:xfrm>
            <a:off x="578369" y="1302102"/>
            <a:ext cx="4670136" cy="240274"/>
          </a:xfrm>
          <a:prstGeom prst="roundRect">
            <a:avLst>
              <a:gd name="adj" fmla="val 7182"/>
            </a:avLst>
          </a:prstGeom>
          <a:solidFill>
            <a:srgbClr val="92D050"/>
          </a:solidFill>
          <a:ln>
            <a:noFill/>
          </a:ln>
          <a:effectLst/>
        </p:spPr>
        <p:txBody>
          <a:bodyPr lIns="72000" tIns="36000" rIns="72000" bIns="36000" rtlCol="0" anchor="ctr"/>
          <a:lstStyle/>
          <a:p>
            <a:pPr algn="ctr">
              <a:spcBef>
                <a:spcPts val="300"/>
              </a:spcBef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㈜크리스 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F&amp;C (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패션 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&amp;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유통업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)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 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– 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각종 서버 및 업무 데이터 보호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7BE03D4-2899-AA07-B073-B40CF5ECBDA1}"/>
              </a:ext>
            </a:extLst>
          </p:cNvPr>
          <p:cNvSpPr txBox="1"/>
          <p:nvPr/>
        </p:nvSpPr>
        <p:spPr>
          <a:xfrm>
            <a:off x="580865" y="1572274"/>
            <a:ext cx="4661103" cy="7848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Physical 48TB, Usable 36TB 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구성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서버 데이터 백업 데이터 보호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랜섬웨어 대비 파일 서버 데이터 보호</a:t>
            </a:r>
            <a:endParaRPr lang="en-US" altLang="ko-KR" sz="10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상용 소프트웨어 연동 없이 수동 및 스크립트 활용 데이터 이관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,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보존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,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활용</a:t>
            </a:r>
          </a:p>
        </p:txBody>
      </p:sp>
      <p:sp>
        <p:nvSpPr>
          <p:cNvPr id="111" name="사다리꼴 110">
            <a:extLst>
              <a:ext uri="{FF2B5EF4-FFF2-40B4-BE49-F238E27FC236}">
                <a16:creationId xmlns:a16="http://schemas.microsoft.com/office/drawing/2014/main" id="{A8DE3E8E-D0FA-D70A-2D31-B8B658B6C2CA}"/>
              </a:ext>
            </a:extLst>
          </p:cNvPr>
          <p:cNvSpPr/>
          <p:nvPr/>
        </p:nvSpPr>
        <p:spPr>
          <a:xfrm rot="10800000">
            <a:off x="583261" y="2382167"/>
            <a:ext cx="4665244" cy="158433"/>
          </a:xfrm>
          <a:prstGeom prst="trapezoid">
            <a:avLst>
              <a:gd name="adj" fmla="val 21737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모서리가 둥근 직사각형 100">
            <a:extLst>
              <a:ext uri="{FF2B5EF4-FFF2-40B4-BE49-F238E27FC236}">
                <a16:creationId xmlns:a16="http://schemas.microsoft.com/office/drawing/2014/main" id="{DED79F4D-C992-27A7-0E26-D785D871A8C6}"/>
              </a:ext>
            </a:extLst>
          </p:cNvPr>
          <p:cNvSpPr/>
          <p:nvPr/>
        </p:nvSpPr>
        <p:spPr>
          <a:xfrm>
            <a:off x="7172741" y="2840219"/>
            <a:ext cx="3749433" cy="10321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latin typeface="+mn-ea"/>
            </a:endParaRPr>
          </a:p>
        </p:txBody>
      </p:sp>
      <p:pic>
        <p:nvPicPr>
          <p:cNvPr id="113" name="그림 112">
            <a:extLst>
              <a:ext uri="{FF2B5EF4-FFF2-40B4-BE49-F238E27FC236}">
                <a16:creationId xmlns:a16="http://schemas.microsoft.com/office/drawing/2014/main" id="{45582B2E-8090-3C24-BE05-40D9D4FB7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7" y="3079672"/>
            <a:ext cx="478007" cy="478007"/>
          </a:xfrm>
          <a:prstGeom prst="rect">
            <a:avLst/>
          </a:prstGeom>
        </p:spPr>
      </p:pic>
      <p:pic>
        <p:nvPicPr>
          <p:cNvPr id="114" name="그림 113">
            <a:extLst>
              <a:ext uri="{FF2B5EF4-FFF2-40B4-BE49-F238E27FC236}">
                <a16:creationId xmlns:a16="http://schemas.microsoft.com/office/drawing/2014/main" id="{45AB4306-62DB-FE12-B88E-5B7E8FDFE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427" y="3098296"/>
            <a:ext cx="484267" cy="484267"/>
          </a:xfrm>
          <a:prstGeom prst="rect">
            <a:avLst/>
          </a:prstGeom>
        </p:spPr>
      </p:pic>
      <p:sp>
        <p:nvSpPr>
          <p:cNvPr id="115" name="TextBox 71">
            <a:extLst>
              <a:ext uri="{FF2B5EF4-FFF2-40B4-BE49-F238E27FC236}">
                <a16:creationId xmlns:a16="http://schemas.microsoft.com/office/drawing/2014/main" id="{5F433D7C-C1AD-3D50-E879-BD4AF9BA7FF2}"/>
              </a:ext>
            </a:extLst>
          </p:cNvPr>
          <p:cNvSpPr txBox="1"/>
          <p:nvPr/>
        </p:nvSpPr>
        <p:spPr>
          <a:xfrm>
            <a:off x="7311135" y="3603563"/>
            <a:ext cx="683529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70C0"/>
                </a:solidFill>
                <a:latin typeface="+mn-ea"/>
              </a:rPr>
              <a:t>DB</a:t>
            </a:r>
            <a:endParaRPr lang="ko-KR" altLang="en-US" sz="1000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16" name="그림 115">
            <a:extLst>
              <a:ext uri="{FF2B5EF4-FFF2-40B4-BE49-F238E27FC236}">
                <a16:creationId xmlns:a16="http://schemas.microsoft.com/office/drawing/2014/main" id="{8C16D016-1AEA-7C0D-6E71-976A15E9DB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3" b="16993"/>
          <a:stretch/>
        </p:blipFill>
        <p:spPr>
          <a:xfrm>
            <a:off x="10135557" y="3077841"/>
            <a:ext cx="729639" cy="481670"/>
          </a:xfrm>
          <a:prstGeom prst="rect">
            <a:avLst/>
          </a:prstGeom>
        </p:spPr>
      </p:pic>
      <p:sp>
        <p:nvSpPr>
          <p:cNvPr id="117" name="TextBox 82">
            <a:extLst>
              <a:ext uri="{FF2B5EF4-FFF2-40B4-BE49-F238E27FC236}">
                <a16:creationId xmlns:a16="http://schemas.microsoft.com/office/drawing/2014/main" id="{649B1295-5014-E547-F0F2-784073C7340A}"/>
              </a:ext>
            </a:extLst>
          </p:cNvPr>
          <p:cNvSpPr txBox="1"/>
          <p:nvPr/>
        </p:nvSpPr>
        <p:spPr>
          <a:xfrm>
            <a:off x="8031215" y="3616604"/>
            <a:ext cx="683529" cy="246221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70C0"/>
                </a:solidFill>
                <a:latin typeface="+mn-ea"/>
              </a:rPr>
              <a:t>WEB</a:t>
            </a:r>
            <a:endParaRPr lang="ko-KR" altLang="en-US" sz="1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18" name="TextBox 84">
            <a:extLst>
              <a:ext uri="{FF2B5EF4-FFF2-40B4-BE49-F238E27FC236}">
                <a16:creationId xmlns:a16="http://schemas.microsoft.com/office/drawing/2014/main" id="{D86F0EEF-D03E-E239-8269-FEC0BE5E94F0}"/>
              </a:ext>
            </a:extLst>
          </p:cNvPr>
          <p:cNvSpPr txBox="1"/>
          <p:nvPr/>
        </p:nvSpPr>
        <p:spPr>
          <a:xfrm>
            <a:off x="8742841" y="3619952"/>
            <a:ext cx="683529" cy="246221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70C0"/>
                </a:solidFill>
                <a:latin typeface="+mn-ea"/>
              </a:rPr>
              <a:t>APP</a:t>
            </a:r>
            <a:endParaRPr lang="ko-KR" altLang="en-US" sz="1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19" name="TextBox 90">
            <a:extLst>
              <a:ext uri="{FF2B5EF4-FFF2-40B4-BE49-F238E27FC236}">
                <a16:creationId xmlns:a16="http://schemas.microsoft.com/office/drawing/2014/main" id="{7A618BDA-0615-8112-48F8-E2EA7F03099F}"/>
              </a:ext>
            </a:extLst>
          </p:cNvPr>
          <p:cNvSpPr txBox="1"/>
          <p:nvPr/>
        </p:nvSpPr>
        <p:spPr>
          <a:xfrm>
            <a:off x="10172876" y="3582079"/>
            <a:ext cx="683529" cy="246221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000" dirty="0">
                <a:solidFill>
                  <a:srgbClr val="0070C0"/>
                </a:solidFill>
                <a:latin typeface="+mn-ea"/>
              </a:rPr>
              <a:t>기타</a:t>
            </a:r>
          </a:p>
        </p:txBody>
      </p:sp>
      <p:pic>
        <p:nvPicPr>
          <p:cNvPr id="120" name="그림 119">
            <a:extLst>
              <a:ext uri="{FF2B5EF4-FFF2-40B4-BE49-F238E27FC236}">
                <a16:creationId xmlns:a16="http://schemas.microsoft.com/office/drawing/2014/main" id="{C8861D5A-EECE-6987-8B58-F8339842A5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30" y="3106158"/>
            <a:ext cx="478007" cy="478007"/>
          </a:xfrm>
          <a:prstGeom prst="rect">
            <a:avLst/>
          </a:prstGeom>
        </p:spPr>
      </p:pic>
      <p:sp>
        <p:nvSpPr>
          <p:cNvPr id="121" name="모서리가 둥근 직사각형 112">
            <a:extLst>
              <a:ext uri="{FF2B5EF4-FFF2-40B4-BE49-F238E27FC236}">
                <a16:creationId xmlns:a16="http://schemas.microsoft.com/office/drawing/2014/main" id="{2D910FE6-99EA-2D7F-9CCD-D747D712925C}"/>
              </a:ext>
            </a:extLst>
          </p:cNvPr>
          <p:cNvSpPr/>
          <p:nvPr/>
        </p:nvSpPr>
        <p:spPr>
          <a:xfrm>
            <a:off x="8301245" y="2756493"/>
            <a:ext cx="1605691" cy="185751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운영서버</a:t>
            </a:r>
          </a:p>
        </p:txBody>
      </p:sp>
      <p:pic>
        <p:nvPicPr>
          <p:cNvPr id="122" name="그림 121">
            <a:extLst>
              <a:ext uri="{FF2B5EF4-FFF2-40B4-BE49-F238E27FC236}">
                <a16:creationId xmlns:a16="http://schemas.microsoft.com/office/drawing/2014/main" id="{B7276B42-8420-E2E4-61AD-2B94D93B9D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105" y="3115074"/>
            <a:ext cx="478007" cy="478007"/>
          </a:xfrm>
          <a:prstGeom prst="rect">
            <a:avLst/>
          </a:prstGeom>
        </p:spPr>
      </p:pic>
      <p:sp>
        <p:nvSpPr>
          <p:cNvPr id="123" name="TextBox 61">
            <a:extLst>
              <a:ext uri="{FF2B5EF4-FFF2-40B4-BE49-F238E27FC236}">
                <a16:creationId xmlns:a16="http://schemas.microsoft.com/office/drawing/2014/main" id="{8CA2A766-B436-044C-73F7-DFB80DE78003}"/>
              </a:ext>
            </a:extLst>
          </p:cNvPr>
          <p:cNvSpPr txBox="1"/>
          <p:nvPr/>
        </p:nvSpPr>
        <p:spPr>
          <a:xfrm>
            <a:off x="9234564" y="3590646"/>
            <a:ext cx="1025076" cy="246221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70C0"/>
                </a:solidFill>
                <a:latin typeface="+mn-ea"/>
              </a:rPr>
              <a:t>Windows</a:t>
            </a:r>
            <a:endParaRPr lang="ko-KR" altLang="en-US" sz="1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4" name="모서리가 둥근 직사각형 130">
            <a:extLst>
              <a:ext uri="{FF2B5EF4-FFF2-40B4-BE49-F238E27FC236}">
                <a16:creationId xmlns:a16="http://schemas.microsoft.com/office/drawing/2014/main" id="{D599D261-FC49-B110-1E1E-6D2916B241B3}"/>
              </a:ext>
            </a:extLst>
          </p:cNvPr>
          <p:cNvSpPr/>
          <p:nvPr/>
        </p:nvSpPr>
        <p:spPr>
          <a:xfrm>
            <a:off x="6745486" y="2580199"/>
            <a:ext cx="4661104" cy="3806254"/>
          </a:xfrm>
          <a:prstGeom prst="roundRect">
            <a:avLst>
              <a:gd name="adj" fmla="val 3320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모서리가 둥근 직사각형 224">
            <a:extLst>
              <a:ext uri="{FF2B5EF4-FFF2-40B4-BE49-F238E27FC236}">
                <a16:creationId xmlns:a16="http://schemas.microsoft.com/office/drawing/2014/main" id="{DA6C72C0-8545-1FED-64A9-427D38BC5E53}"/>
              </a:ext>
            </a:extLst>
          </p:cNvPr>
          <p:cNvSpPr/>
          <p:nvPr/>
        </p:nvSpPr>
        <p:spPr bwMode="auto">
          <a:xfrm>
            <a:off x="6726070" y="1300887"/>
            <a:ext cx="4680518" cy="228365"/>
          </a:xfrm>
          <a:prstGeom prst="roundRect">
            <a:avLst>
              <a:gd name="adj" fmla="val 7182"/>
            </a:avLst>
          </a:prstGeom>
          <a:solidFill>
            <a:srgbClr val="92D050"/>
          </a:solidFill>
          <a:ln>
            <a:noFill/>
          </a:ln>
          <a:effectLst/>
        </p:spPr>
        <p:txBody>
          <a:bodyPr lIns="72000" tIns="36000" rIns="72000" bIns="36000" rtlCol="0" anchor="ctr"/>
          <a:lstStyle/>
          <a:p>
            <a:pPr algn="ctr">
              <a:spcBef>
                <a:spcPts val="300"/>
              </a:spcBef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㈜웰크론 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(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산업용 섬유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전문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,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코스닥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)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 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–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각종 서버 및 업무 데이터 보호</a:t>
            </a:r>
          </a:p>
        </p:txBody>
      </p:sp>
      <p:sp>
        <p:nvSpPr>
          <p:cNvPr id="126" name="사다리꼴 125">
            <a:extLst>
              <a:ext uri="{FF2B5EF4-FFF2-40B4-BE49-F238E27FC236}">
                <a16:creationId xmlns:a16="http://schemas.microsoft.com/office/drawing/2014/main" id="{64EABF47-5934-B868-D56E-2487A7CE3548}"/>
              </a:ext>
            </a:extLst>
          </p:cNvPr>
          <p:cNvSpPr/>
          <p:nvPr/>
        </p:nvSpPr>
        <p:spPr>
          <a:xfrm rot="10800000">
            <a:off x="6741344" y="2382969"/>
            <a:ext cx="4665244" cy="158433"/>
          </a:xfrm>
          <a:prstGeom prst="trapezoid">
            <a:avLst>
              <a:gd name="adj" fmla="val 21737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모서리가 둥근 직사각형 147">
            <a:extLst>
              <a:ext uri="{FF2B5EF4-FFF2-40B4-BE49-F238E27FC236}">
                <a16:creationId xmlns:a16="http://schemas.microsoft.com/office/drawing/2014/main" id="{4E50725D-A724-89E6-8A0B-48B1DD8CAA12}"/>
              </a:ext>
            </a:extLst>
          </p:cNvPr>
          <p:cNvSpPr/>
          <p:nvPr/>
        </p:nvSpPr>
        <p:spPr>
          <a:xfrm>
            <a:off x="8301246" y="6068330"/>
            <a:ext cx="1530170" cy="208159"/>
          </a:xfrm>
          <a:prstGeom prst="roundRect">
            <a:avLst>
              <a:gd name="adj" fmla="val 0"/>
            </a:avLst>
          </a:prstGeom>
          <a:solidFill>
            <a:srgbClr val="2E6CA4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+mj-ea"/>
                <a:ea typeface="+mj-ea"/>
              </a:rPr>
              <a:t>WORM </a:t>
            </a:r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스토리지</a:t>
            </a: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7BCDFE21-E94E-3304-C63C-B1B61413F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403" y="998730"/>
            <a:ext cx="1288190" cy="250481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109D27BE-CF37-4E65-E1AF-7F2088C3F3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8321" y="1052180"/>
            <a:ext cx="587825" cy="237254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780847C8-68BD-895A-4D75-738BDF4E0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6728" y="976209"/>
            <a:ext cx="1071164" cy="311384"/>
          </a:xfrm>
          <a:prstGeom prst="rect">
            <a:avLst/>
          </a:prstGeom>
        </p:spPr>
      </p:pic>
      <p:sp>
        <p:nvSpPr>
          <p:cNvPr id="132" name="모서리가 둥근 직사각형 78">
            <a:extLst>
              <a:ext uri="{FF2B5EF4-FFF2-40B4-BE49-F238E27FC236}">
                <a16:creationId xmlns:a16="http://schemas.microsoft.com/office/drawing/2014/main" id="{8F462450-E19A-CB12-9048-BE337662DAE3}"/>
              </a:ext>
            </a:extLst>
          </p:cNvPr>
          <p:cNvSpPr/>
          <p:nvPr/>
        </p:nvSpPr>
        <p:spPr>
          <a:xfrm>
            <a:off x="1005624" y="2849522"/>
            <a:ext cx="3749433" cy="10321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latin typeface="+mn-ea"/>
            </a:endParaRPr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A364B382-D0AE-7BC4-4F48-075E2FB8F5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40" y="3088975"/>
            <a:ext cx="478007" cy="478007"/>
          </a:xfrm>
          <a:prstGeom prst="rect">
            <a:avLst/>
          </a:prstGeom>
        </p:spPr>
      </p:pic>
      <p:pic>
        <p:nvPicPr>
          <p:cNvPr id="134" name="그림 133">
            <a:extLst>
              <a:ext uri="{FF2B5EF4-FFF2-40B4-BE49-F238E27FC236}">
                <a16:creationId xmlns:a16="http://schemas.microsoft.com/office/drawing/2014/main" id="{36A41083-783D-4BE3-4A28-ABD9B446E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10" y="3107599"/>
            <a:ext cx="484267" cy="484267"/>
          </a:xfrm>
          <a:prstGeom prst="rect">
            <a:avLst/>
          </a:prstGeom>
        </p:spPr>
      </p:pic>
      <p:sp>
        <p:nvSpPr>
          <p:cNvPr id="135" name="TextBox 71">
            <a:extLst>
              <a:ext uri="{FF2B5EF4-FFF2-40B4-BE49-F238E27FC236}">
                <a16:creationId xmlns:a16="http://schemas.microsoft.com/office/drawing/2014/main" id="{A16DF744-A608-D7B5-1A24-B6E5311BD103}"/>
              </a:ext>
            </a:extLst>
          </p:cNvPr>
          <p:cNvSpPr txBox="1"/>
          <p:nvPr/>
        </p:nvSpPr>
        <p:spPr>
          <a:xfrm>
            <a:off x="1144018" y="3612866"/>
            <a:ext cx="683529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70C0"/>
                </a:solidFill>
                <a:latin typeface="+mn-ea"/>
              </a:rPr>
              <a:t>DB</a:t>
            </a:r>
            <a:endParaRPr lang="ko-KR" altLang="en-US" sz="1000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36" name="그림 135">
            <a:extLst>
              <a:ext uri="{FF2B5EF4-FFF2-40B4-BE49-F238E27FC236}">
                <a16:creationId xmlns:a16="http://schemas.microsoft.com/office/drawing/2014/main" id="{2CCAEAFB-0F41-491F-54AD-5D9B943C54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3" b="16993"/>
          <a:stretch/>
        </p:blipFill>
        <p:spPr>
          <a:xfrm>
            <a:off x="3968440" y="3087144"/>
            <a:ext cx="729639" cy="481670"/>
          </a:xfrm>
          <a:prstGeom prst="rect">
            <a:avLst/>
          </a:prstGeom>
        </p:spPr>
      </p:pic>
      <p:sp>
        <p:nvSpPr>
          <p:cNvPr id="137" name="TextBox 82">
            <a:extLst>
              <a:ext uri="{FF2B5EF4-FFF2-40B4-BE49-F238E27FC236}">
                <a16:creationId xmlns:a16="http://schemas.microsoft.com/office/drawing/2014/main" id="{351BCFD4-C4EF-6E17-45A4-D150875B8E94}"/>
              </a:ext>
            </a:extLst>
          </p:cNvPr>
          <p:cNvSpPr txBox="1"/>
          <p:nvPr/>
        </p:nvSpPr>
        <p:spPr>
          <a:xfrm>
            <a:off x="1864098" y="3625907"/>
            <a:ext cx="683529" cy="246221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70C0"/>
                </a:solidFill>
                <a:latin typeface="+mn-ea"/>
              </a:rPr>
              <a:t>WEB</a:t>
            </a:r>
            <a:endParaRPr lang="ko-KR" altLang="en-US" sz="1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A560063-A177-4264-8FD5-D786C8E99BEB}"/>
              </a:ext>
            </a:extLst>
          </p:cNvPr>
          <p:cNvSpPr txBox="1"/>
          <p:nvPr/>
        </p:nvSpPr>
        <p:spPr>
          <a:xfrm>
            <a:off x="2575724" y="3629255"/>
            <a:ext cx="683529" cy="246221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70C0"/>
                </a:solidFill>
                <a:latin typeface="+mn-ea"/>
              </a:rPr>
              <a:t>APP</a:t>
            </a:r>
            <a:endParaRPr lang="ko-KR" altLang="en-US" sz="1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39" name="TextBox 90">
            <a:extLst>
              <a:ext uri="{FF2B5EF4-FFF2-40B4-BE49-F238E27FC236}">
                <a16:creationId xmlns:a16="http://schemas.microsoft.com/office/drawing/2014/main" id="{39F5285F-CC17-F61D-5902-0E11F51681ED}"/>
              </a:ext>
            </a:extLst>
          </p:cNvPr>
          <p:cNvSpPr txBox="1"/>
          <p:nvPr/>
        </p:nvSpPr>
        <p:spPr>
          <a:xfrm>
            <a:off x="4005759" y="3591382"/>
            <a:ext cx="683529" cy="246221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000" dirty="0">
                <a:solidFill>
                  <a:srgbClr val="0070C0"/>
                </a:solidFill>
                <a:latin typeface="+mn-ea"/>
              </a:rPr>
              <a:t>기타</a:t>
            </a:r>
          </a:p>
        </p:txBody>
      </p:sp>
      <p:pic>
        <p:nvPicPr>
          <p:cNvPr id="140" name="그림 139">
            <a:extLst>
              <a:ext uri="{FF2B5EF4-FFF2-40B4-BE49-F238E27FC236}">
                <a16:creationId xmlns:a16="http://schemas.microsoft.com/office/drawing/2014/main" id="{6D2BA2F6-ED7A-273F-A10E-0A91A6118C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13" y="3115461"/>
            <a:ext cx="478007" cy="478007"/>
          </a:xfrm>
          <a:prstGeom prst="rect">
            <a:avLst/>
          </a:prstGeom>
        </p:spPr>
      </p:pic>
      <p:sp>
        <p:nvSpPr>
          <p:cNvPr id="141" name="모서리가 둥근 직사각형 87">
            <a:extLst>
              <a:ext uri="{FF2B5EF4-FFF2-40B4-BE49-F238E27FC236}">
                <a16:creationId xmlns:a16="http://schemas.microsoft.com/office/drawing/2014/main" id="{6ED9287F-C528-4F45-FD42-81FFC2005F5D}"/>
              </a:ext>
            </a:extLst>
          </p:cNvPr>
          <p:cNvSpPr/>
          <p:nvPr/>
        </p:nvSpPr>
        <p:spPr>
          <a:xfrm>
            <a:off x="2153544" y="2765796"/>
            <a:ext cx="1605691" cy="185751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운영서버</a:t>
            </a:r>
          </a:p>
        </p:txBody>
      </p:sp>
      <p:pic>
        <p:nvPicPr>
          <p:cNvPr id="142" name="그림 141">
            <a:extLst>
              <a:ext uri="{FF2B5EF4-FFF2-40B4-BE49-F238E27FC236}">
                <a16:creationId xmlns:a16="http://schemas.microsoft.com/office/drawing/2014/main" id="{14AE45D3-F519-67DD-2D07-5597C40056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88" y="3124377"/>
            <a:ext cx="478007" cy="478007"/>
          </a:xfrm>
          <a:prstGeom prst="rect">
            <a:avLst/>
          </a:prstGeom>
        </p:spPr>
      </p:pic>
      <p:sp>
        <p:nvSpPr>
          <p:cNvPr id="143" name="TextBox 61">
            <a:extLst>
              <a:ext uri="{FF2B5EF4-FFF2-40B4-BE49-F238E27FC236}">
                <a16:creationId xmlns:a16="http://schemas.microsoft.com/office/drawing/2014/main" id="{20285385-98F8-8886-E53B-3F8E351AB492}"/>
              </a:ext>
            </a:extLst>
          </p:cNvPr>
          <p:cNvSpPr txBox="1"/>
          <p:nvPr/>
        </p:nvSpPr>
        <p:spPr>
          <a:xfrm>
            <a:off x="3067447" y="3599949"/>
            <a:ext cx="1025076" cy="246221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70C0"/>
                </a:solidFill>
                <a:latin typeface="+mn-ea"/>
              </a:rPr>
              <a:t>Windows</a:t>
            </a:r>
            <a:endParaRPr lang="ko-KR" altLang="en-US" sz="1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44" name="모서리가 둥근 직사각형 90">
            <a:extLst>
              <a:ext uri="{FF2B5EF4-FFF2-40B4-BE49-F238E27FC236}">
                <a16:creationId xmlns:a16="http://schemas.microsoft.com/office/drawing/2014/main" id="{8AB2A5C0-329F-F770-501B-1267D23848C4}"/>
              </a:ext>
            </a:extLst>
          </p:cNvPr>
          <p:cNvSpPr/>
          <p:nvPr/>
        </p:nvSpPr>
        <p:spPr>
          <a:xfrm>
            <a:off x="578369" y="2589502"/>
            <a:ext cx="4661104" cy="3806254"/>
          </a:xfrm>
          <a:prstGeom prst="roundRect">
            <a:avLst>
              <a:gd name="adj" fmla="val 3320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5" name="순서도: 처리 144">
            <a:extLst>
              <a:ext uri="{FF2B5EF4-FFF2-40B4-BE49-F238E27FC236}">
                <a16:creationId xmlns:a16="http://schemas.microsoft.com/office/drawing/2014/main" id="{D88CAA67-B6AA-AC8F-9005-0B49C72883D4}"/>
              </a:ext>
            </a:extLst>
          </p:cNvPr>
          <p:cNvSpPr/>
          <p:nvPr/>
        </p:nvSpPr>
        <p:spPr>
          <a:xfrm>
            <a:off x="865758" y="4421650"/>
            <a:ext cx="4230471" cy="978767"/>
          </a:xfrm>
          <a:prstGeom prst="flowChartProcess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" name="사다리꼴 146">
            <a:extLst>
              <a:ext uri="{FF2B5EF4-FFF2-40B4-BE49-F238E27FC236}">
                <a16:creationId xmlns:a16="http://schemas.microsoft.com/office/drawing/2014/main" id="{2A86A498-E44C-28C8-7091-392A9662DDBE}"/>
              </a:ext>
            </a:extLst>
          </p:cNvPr>
          <p:cNvSpPr/>
          <p:nvPr/>
        </p:nvSpPr>
        <p:spPr>
          <a:xfrm rot="10800000">
            <a:off x="873987" y="5429178"/>
            <a:ext cx="4230472" cy="265099"/>
          </a:xfrm>
          <a:prstGeom prst="trapezoid">
            <a:avLst>
              <a:gd name="adj" fmla="val 54617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모서리가 둥근 직사각형 97">
            <a:extLst>
              <a:ext uri="{FF2B5EF4-FFF2-40B4-BE49-F238E27FC236}">
                <a16:creationId xmlns:a16="http://schemas.microsoft.com/office/drawing/2014/main" id="{73C87D6B-191A-4C3C-381E-080E050341DB}"/>
              </a:ext>
            </a:extLst>
          </p:cNvPr>
          <p:cNvSpPr/>
          <p:nvPr/>
        </p:nvSpPr>
        <p:spPr>
          <a:xfrm>
            <a:off x="2153544" y="6077634"/>
            <a:ext cx="1481321" cy="198855"/>
          </a:xfrm>
          <a:prstGeom prst="roundRect">
            <a:avLst>
              <a:gd name="adj" fmla="val 0"/>
            </a:avLst>
          </a:prstGeom>
          <a:solidFill>
            <a:srgbClr val="2E6CA4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+mj-ea"/>
                <a:ea typeface="+mj-ea"/>
              </a:rPr>
              <a:t>WORM </a:t>
            </a:r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스토리지</a:t>
            </a:r>
          </a:p>
        </p:txBody>
      </p:sp>
      <p:pic>
        <p:nvPicPr>
          <p:cNvPr id="149" name="그림 148">
            <a:extLst>
              <a:ext uri="{FF2B5EF4-FFF2-40B4-BE49-F238E27FC236}">
                <a16:creationId xmlns:a16="http://schemas.microsoft.com/office/drawing/2014/main" id="{7E9AD867-9263-5167-1549-4FFD10ADF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0" y="4599130"/>
            <a:ext cx="1872703" cy="790811"/>
          </a:xfrm>
          <a:prstGeom prst="rect">
            <a:avLst/>
          </a:prstGeom>
        </p:spPr>
      </p:pic>
      <p:cxnSp>
        <p:nvCxnSpPr>
          <p:cNvPr id="150" name="꺾인 연결선 101">
            <a:extLst>
              <a:ext uri="{FF2B5EF4-FFF2-40B4-BE49-F238E27FC236}">
                <a16:creationId xmlns:a16="http://schemas.microsoft.com/office/drawing/2014/main" id="{D98299F0-CC49-6A94-8962-797F54FDBC5C}"/>
              </a:ext>
            </a:extLst>
          </p:cNvPr>
          <p:cNvCxnSpPr/>
          <p:nvPr/>
        </p:nvCxnSpPr>
        <p:spPr>
          <a:xfrm rot="5400000">
            <a:off x="1660604" y="4117721"/>
            <a:ext cx="671507" cy="225686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69FA471A-D6FE-A8A9-726B-9143B9BC3E9A}"/>
              </a:ext>
            </a:extLst>
          </p:cNvPr>
          <p:cNvSpPr txBox="1"/>
          <p:nvPr/>
        </p:nvSpPr>
        <p:spPr>
          <a:xfrm>
            <a:off x="2085237" y="3959768"/>
            <a:ext cx="2048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 백업</a:t>
            </a:r>
            <a:r>
              <a:rPr lang="en-US" altLang="ko-KR" sz="9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백업 데이터 보호</a:t>
            </a:r>
            <a:endParaRPr lang="en-US" altLang="ko-KR" sz="9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9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파일 서버 데이터 보호</a:t>
            </a:r>
          </a:p>
        </p:txBody>
      </p:sp>
      <p:pic>
        <p:nvPicPr>
          <p:cNvPr id="152" name="그림 151">
            <a:extLst>
              <a:ext uri="{FF2B5EF4-FFF2-40B4-BE49-F238E27FC236}">
                <a16:creationId xmlns:a16="http://schemas.microsoft.com/office/drawing/2014/main" id="{13B8503B-67C8-5BEF-9604-FDED47822C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865" y="4596597"/>
            <a:ext cx="1228857" cy="782773"/>
          </a:xfrm>
          <a:prstGeom prst="rect">
            <a:avLst/>
          </a:prstGeom>
        </p:spPr>
      </p:pic>
      <p:pic>
        <p:nvPicPr>
          <p:cNvPr id="153" name="그림 152">
            <a:extLst>
              <a:ext uri="{FF2B5EF4-FFF2-40B4-BE49-F238E27FC236}">
                <a16:creationId xmlns:a16="http://schemas.microsoft.com/office/drawing/2014/main" id="{970D9586-0641-D2C0-8D03-7EE202FC00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5883" y="5011947"/>
            <a:ext cx="285629" cy="320831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3B2D1EC0-A9DD-62C0-79E1-B4952A8226B7}"/>
              </a:ext>
            </a:extLst>
          </p:cNvPr>
          <p:cNvSpPr txBox="1"/>
          <p:nvPr/>
        </p:nvSpPr>
        <p:spPr>
          <a:xfrm>
            <a:off x="1506229" y="4554125"/>
            <a:ext cx="125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</a:rPr>
              <a:t>25TB</a:t>
            </a:r>
          </a:p>
          <a:p>
            <a:pPr algn="ctr"/>
            <a:r>
              <a:rPr lang="en-US" altLang="ko-KR" sz="900" b="1" dirty="0">
                <a:solidFill>
                  <a:schemeClr val="bg1"/>
                </a:solidFill>
              </a:rPr>
              <a:t>(DB </a:t>
            </a:r>
            <a:r>
              <a:rPr lang="ko-KR" altLang="en-US" sz="900" b="1" dirty="0">
                <a:solidFill>
                  <a:schemeClr val="bg1"/>
                </a:solidFill>
              </a:rPr>
              <a:t>서버 백업</a:t>
            </a:r>
            <a:r>
              <a:rPr lang="en-US" altLang="ko-KR" sz="900" b="1" dirty="0">
                <a:solidFill>
                  <a:schemeClr val="bg1"/>
                </a:solidFill>
              </a:rPr>
              <a:t>)</a:t>
            </a:r>
            <a:endParaRPr lang="ko-KR" altLang="en-US" sz="900" b="1" dirty="0">
              <a:solidFill>
                <a:schemeClr val="bg1"/>
              </a:solidFill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2F8738B-46F7-A299-7B8C-1DD75DFB634E}"/>
              </a:ext>
            </a:extLst>
          </p:cNvPr>
          <p:cNvSpPr txBox="1"/>
          <p:nvPr/>
        </p:nvSpPr>
        <p:spPr>
          <a:xfrm>
            <a:off x="3624669" y="4544833"/>
            <a:ext cx="125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</a:rPr>
              <a:t>5TB</a:t>
            </a:r>
          </a:p>
          <a:p>
            <a:pPr algn="ctr"/>
            <a:r>
              <a:rPr lang="en-US" altLang="ko-KR" sz="900" b="1" dirty="0">
                <a:solidFill>
                  <a:schemeClr val="bg1"/>
                </a:solidFill>
              </a:rPr>
              <a:t>(</a:t>
            </a:r>
            <a:r>
              <a:rPr lang="ko-KR" altLang="en-US" sz="900" b="1" dirty="0">
                <a:solidFill>
                  <a:schemeClr val="bg1"/>
                </a:solidFill>
              </a:rPr>
              <a:t>기타 용도</a:t>
            </a:r>
            <a:r>
              <a:rPr lang="en-US" altLang="ko-KR" sz="900" b="1" dirty="0">
                <a:solidFill>
                  <a:schemeClr val="bg1"/>
                </a:solidFill>
              </a:rPr>
              <a:t>)</a:t>
            </a:r>
            <a:endParaRPr lang="ko-KR" altLang="en-US" sz="900" b="1" dirty="0">
              <a:solidFill>
                <a:schemeClr val="bg1"/>
              </a:solidFill>
            </a:endParaRPr>
          </a:p>
        </p:txBody>
      </p:sp>
      <p:cxnSp>
        <p:nvCxnSpPr>
          <p:cNvPr id="156" name="꺾인 연결선 117">
            <a:extLst>
              <a:ext uri="{FF2B5EF4-FFF2-40B4-BE49-F238E27FC236}">
                <a16:creationId xmlns:a16="http://schemas.microsoft.com/office/drawing/2014/main" id="{DD7F03E2-A08B-832D-3FC6-F39FADE11306}"/>
              </a:ext>
            </a:extLst>
          </p:cNvPr>
          <p:cNvCxnSpPr/>
          <p:nvPr/>
        </p:nvCxnSpPr>
        <p:spPr>
          <a:xfrm rot="16200000" flipH="1">
            <a:off x="3893738" y="4089450"/>
            <a:ext cx="711270" cy="308841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BDE81B89-317A-8BC4-00D2-C71019759016}"/>
              </a:ext>
            </a:extLst>
          </p:cNvPr>
          <p:cNvSpPr txBox="1"/>
          <p:nvPr/>
        </p:nvSpPr>
        <p:spPr>
          <a:xfrm>
            <a:off x="6741344" y="1562219"/>
            <a:ext cx="4661103" cy="7848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Physical 192TB, Usable 145TB 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구성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서버 데이터 백업 보호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주요 데이터 안전한 보존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파일 서버 데이터 보호</a:t>
            </a:r>
            <a:endParaRPr lang="en-US" altLang="ko-KR" sz="10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상용 소프트웨어 연동 없이 수동 및 스크립트 활용 데이터 이관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,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보존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,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활용</a:t>
            </a:r>
          </a:p>
        </p:txBody>
      </p:sp>
      <p:sp>
        <p:nvSpPr>
          <p:cNvPr id="158" name="순서도: 처리 157">
            <a:extLst>
              <a:ext uri="{FF2B5EF4-FFF2-40B4-BE49-F238E27FC236}">
                <a16:creationId xmlns:a16="http://schemas.microsoft.com/office/drawing/2014/main" id="{388810BE-B848-7855-4103-120D466E3FA9}"/>
              </a:ext>
            </a:extLst>
          </p:cNvPr>
          <p:cNvSpPr/>
          <p:nvPr/>
        </p:nvSpPr>
        <p:spPr>
          <a:xfrm>
            <a:off x="6987869" y="4412465"/>
            <a:ext cx="4230471" cy="978767"/>
          </a:xfrm>
          <a:prstGeom prst="flowChartProcess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사다리꼴 158">
            <a:extLst>
              <a:ext uri="{FF2B5EF4-FFF2-40B4-BE49-F238E27FC236}">
                <a16:creationId xmlns:a16="http://schemas.microsoft.com/office/drawing/2014/main" id="{1C8A2151-25BF-FCC8-2063-0AD1C10817EE}"/>
              </a:ext>
            </a:extLst>
          </p:cNvPr>
          <p:cNvSpPr/>
          <p:nvPr/>
        </p:nvSpPr>
        <p:spPr>
          <a:xfrm rot="10800000">
            <a:off x="6996098" y="5419993"/>
            <a:ext cx="4230472" cy="265099"/>
          </a:xfrm>
          <a:prstGeom prst="trapezoid">
            <a:avLst>
              <a:gd name="adj" fmla="val 54617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0" name="그림 159">
            <a:extLst>
              <a:ext uri="{FF2B5EF4-FFF2-40B4-BE49-F238E27FC236}">
                <a16:creationId xmlns:a16="http://schemas.microsoft.com/office/drawing/2014/main" id="{3455F656-A645-8CA1-041F-FD5EA20739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846" y="5002762"/>
            <a:ext cx="285629" cy="320831"/>
          </a:xfrm>
          <a:prstGeom prst="rect">
            <a:avLst/>
          </a:prstGeom>
        </p:spPr>
      </p:pic>
      <p:pic>
        <p:nvPicPr>
          <p:cNvPr id="161" name="그림 160">
            <a:extLst>
              <a:ext uri="{FF2B5EF4-FFF2-40B4-BE49-F238E27FC236}">
                <a16:creationId xmlns:a16="http://schemas.microsoft.com/office/drawing/2014/main" id="{F779FA1B-7413-927D-879F-47668FF90F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55" y="4587412"/>
            <a:ext cx="1310797" cy="790811"/>
          </a:xfrm>
          <a:prstGeom prst="rect">
            <a:avLst/>
          </a:prstGeom>
        </p:spPr>
      </p:pic>
      <p:cxnSp>
        <p:nvCxnSpPr>
          <p:cNvPr id="162" name="꺾인 연결선 149">
            <a:extLst>
              <a:ext uri="{FF2B5EF4-FFF2-40B4-BE49-F238E27FC236}">
                <a16:creationId xmlns:a16="http://schemas.microsoft.com/office/drawing/2014/main" id="{6A48A7AE-38D2-5934-A4C8-3B143F3AB263}"/>
              </a:ext>
            </a:extLst>
          </p:cNvPr>
          <p:cNvCxnSpPr/>
          <p:nvPr/>
        </p:nvCxnSpPr>
        <p:spPr>
          <a:xfrm rot="5400000">
            <a:off x="7628285" y="4108537"/>
            <a:ext cx="671507" cy="225686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" name="그림 162">
            <a:extLst>
              <a:ext uri="{FF2B5EF4-FFF2-40B4-BE49-F238E27FC236}">
                <a16:creationId xmlns:a16="http://schemas.microsoft.com/office/drawing/2014/main" id="{26A3460B-6647-0252-7C5E-347561163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54" y="4599130"/>
            <a:ext cx="672316" cy="782773"/>
          </a:xfrm>
          <a:prstGeom prst="rect">
            <a:avLst/>
          </a:prstGeom>
        </p:spPr>
      </p:pic>
      <p:pic>
        <p:nvPicPr>
          <p:cNvPr id="164" name="그림 163">
            <a:extLst>
              <a:ext uri="{FF2B5EF4-FFF2-40B4-BE49-F238E27FC236}">
                <a16:creationId xmlns:a16="http://schemas.microsoft.com/office/drawing/2014/main" id="{DF17E669-6B14-3ACC-24B2-8F3313049E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6280" y="4939240"/>
            <a:ext cx="285629" cy="320831"/>
          </a:xfrm>
          <a:prstGeom prst="rect">
            <a:avLst/>
          </a:prstGeom>
        </p:spPr>
      </p:pic>
      <p:cxnSp>
        <p:nvCxnSpPr>
          <p:cNvPr id="165" name="꺾인 연결선 159">
            <a:extLst>
              <a:ext uri="{FF2B5EF4-FFF2-40B4-BE49-F238E27FC236}">
                <a16:creationId xmlns:a16="http://schemas.microsoft.com/office/drawing/2014/main" id="{A9A95C01-A8D6-361F-F70A-3FFBB7484E56}"/>
              </a:ext>
            </a:extLst>
          </p:cNvPr>
          <p:cNvCxnSpPr/>
          <p:nvPr/>
        </p:nvCxnSpPr>
        <p:spPr>
          <a:xfrm rot="16200000" flipH="1">
            <a:off x="10176454" y="4080265"/>
            <a:ext cx="711270" cy="308841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1BFE35CA-D4EE-1302-B633-D98864C33DDF}"/>
              </a:ext>
            </a:extLst>
          </p:cNvPr>
          <p:cNvSpPr txBox="1"/>
          <p:nvPr/>
        </p:nvSpPr>
        <p:spPr>
          <a:xfrm>
            <a:off x="8162590" y="3938774"/>
            <a:ext cx="2048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 백업</a:t>
            </a:r>
            <a:r>
              <a:rPr lang="en-US" altLang="ko-KR" sz="9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백업 데이터 보호</a:t>
            </a:r>
            <a:endParaRPr lang="en-US" altLang="ko-KR" sz="9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9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파일 서버 데이터  보호</a:t>
            </a:r>
            <a:endParaRPr lang="en-US" altLang="ko-KR" sz="9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67" name="그림 166">
            <a:extLst>
              <a:ext uri="{FF2B5EF4-FFF2-40B4-BE49-F238E27FC236}">
                <a16:creationId xmlns:a16="http://schemas.microsoft.com/office/drawing/2014/main" id="{2E4DBEC1-D1FA-11D1-2152-F50F085A30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86" y="4599130"/>
            <a:ext cx="925434" cy="782773"/>
          </a:xfrm>
          <a:prstGeom prst="rect">
            <a:avLst/>
          </a:prstGeom>
        </p:spPr>
      </p:pic>
      <p:pic>
        <p:nvPicPr>
          <p:cNvPr id="168" name="그림 167">
            <a:extLst>
              <a:ext uri="{FF2B5EF4-FFF2-40B4-BE49-F238E27FC236}">
                <a16:creationId xmlns:a16="http://schemas.microsoft.com/office/drawing/2014/main" id="{0526F9FA-6E02-E402-7F2F-BBC42DF130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412" y="4932293"/>
            <a:ext cx="285629" cy="320831"/>
          </a:xfrm>
          <a:prstGeom prst="rect">
            <a:avLst/>
          </a:prstGeom>
        </p:spPr>
      </p:pic>
      <p:pic>
        <p:nvPicPr>
          <p:cNvPr id="169" name="그림 168">
            <a:extLst>
              <a:ext uri="{FF2B5EF4-FFF2-40B4-BE49-F238E27FC236}">
                <a16:creationId xmlns:a16="http://schemas.microsoft.com/office/drawing/2014/main" id="{4DF0AB59-9754-A46F-56D4-9FEBEA882A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683" y="5018069"/>
            <a:ext cx="285629" cy="320831"/>
          </a:xfrm>
          <a:prstGeom prst="rect">
            <a:avLst/>
          </a:prstGeom>
        </p:spPr>
      </p:pic>
      <p:cxnSp>
        <p:nvCxnSpPr>
          <p:cNvPr id="170" name="직선 연결선 169">
            <a:extLst>
              <a:ext uri="{FF2B5EF4-FFF2-40B4-BE49-F238E27FC236}">
                <a16:creationId xmlns:a16="http://schemas.microsoft.com/office/drawing/2014/main" id="{45C5D384-4964-D3F3-9AAE-8E44B58E45D2}"/>
              </a:ext>
            </a:extLst>
          </p:cNvPr>
          <p:cNvCxnSpPr/>
          <p:nvPr/>
        </p:nvCxnSpPr>
        <p:spPr>
          <a:xfrm>
            <a:off x="9556757" y="5011947"/>
            <a:ext cx="405045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E267DEA8-0192-408E-6AFC-6F4A7AD9E6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5237" y="5734838"/>
            <a:ext cx="1623163" cy="29292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4013DFD-752E-6748-199A-6DE24D245B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5875" y="5730051"/>
            <a:ext cx="1623163" cy="2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14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" y="222104"/>
            <a:ext cx="1081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활용사례 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금융 산업 분야</a:t>
            </a:r>
            <a:endParaRPr lang="ko-KR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9" name="모서리가 둥근 직사각형 224">
            <a:extLst>
              <a:ext uri="{FF2B5EF4-FFF2-40B4-BE49-F238E27FC236}">
                <a16:creationId xmlns:a16="http://schemas.microsoft.com/office/drawing/2014/main" id="{BD2688C8-F4F5-045F-DC9E-A25B9171AA0B}"/>
              </a:ext>
            </a:extLst>
          </p:cNvPr>
          <p:cNvSpPr/>
          <p:nvPr/>
        </p:nvSpPr>
        <p:spPr bwMode="auto">
          <a:xfrm>
            <a:off x="595724" y="1302102"/>
            <a:ext cx="4670136" cy="240274"/>
          </a:xfrm>
          <a:prstGeom prst="roundRect">
            <a:avLst>
              <a:gd name="adj" fmla="val 7182"/>
            </a:avLst>
          </a:prstGeom>
          <a:solidFill>
            <a:srgbClr val="92D050"/>
          </a:solidFill>
          <a:ln>
            <a:noFill/>
          </a:ln>
          <a:effectLst/>
        </p:spPr>
        <p:txBody>
          <a:bodyPr lIns="72000" tIns="36000" rIns="72000" bIns="36000" rtlCol="0" anchor="ctr"/>
          <a:lstStyle/>
          <a:p>
            <a:pPr algn="ctr">
              <a:spcBef>
                <a:spcPts val="300"/>
              </a:spcBef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카카오 뱅크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 (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인터넷 은행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)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 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– 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문서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,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거래기록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,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로그 보호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7BE03D4-2899-AA07-B073-B40CF5ECBDA1}"/>
              </a:ext>
            </a:extLst>
          </p:cNvPr>
          <p:cNvSpPr txBox="1"/>
          <p:nvPr/>
        </p:nvSpPr>
        <p:spPr>
          <a:xfrm>
            <a:off x="598220" y="1572274"/>
            <a:ext cx="4661103" cy="7550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1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차 도입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: 96TB-144TB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2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차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 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도입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: 336TB 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추가도입</a:t>
            </a:r>
            <a:endParaRPr lang="en-US" altLang="ko-KR" sz="1000" b="1" dirty="0">
              <a:solidFill>
                <a:srgbClr val="FFFF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비대면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페이퍼리스 업무 특성에 따른 각종 데이터 컴플라이언스 준수</a:t>
            </a:r>
            <a:endParaRPr lang="en-US" altLang="ko-KR" sz="1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1" name="사다리꼴 110">
            <a:extLst>
              <a:ext uri="{FF2B5EF4-FFF2-40B4-BE49-F238E27FC236}">
                <a16:creationId xmlns:a16="http://schemas.microsoft.com/office/drawing/2014/main" id="{A8DE3E8E-D0FA-D70A-2D31-B8B658B6C2CA}"/>
              </a:ext>
            </a:extLst>
          </p:cNvPr>
          <p:cNvSpPr/>
          <p:nvPr/>
        </p:nvSpPr>
        <p:spPr>
          <a:xfrm rot="10800000">
            <a:off x="600616" y="2382167"/>
            <a:ext cx="4665244" cy="158433"/>
          </a:xfrm>
          <a:prstGeom prst="trapezoid">
            <a:avLst>
              <a:gd name="adj" fmla="val 21737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모서리가 둥근 직사각형 130">
            <a:extLst>
              <a:ext uri="{FF2B5EF4-FFF2-40B4-BE49-F238E27FC236}">
                <a16:creationId xmlns:a16="http://schemas.microsoft.com/office/drawing/2014/main" id="{D599D261-FC49-B110-1E1E-6D2916B241B3}"/>
              </a:ext>
            </a:extLst>
          </p:cNvPr>
          <p:cNvSpPr/>
          <p:nvPr/>
        </p:nvSpPr>
        <p:spPr>
          <a:xfrm>
            <a:off x="6745486" y="2580199"/>
            <a:ext cx="4661104" cy="3806254"/>
          </a:xfrm>
          <a:prstGeom prst="roundRect">
            <a:avLst>
              <a:gd name="adj" fmla="val 3320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모서리가 둥근 직사각형 224">
            <a:extLst>
              <a:ext uri="{FF2B5EF4-FFF2-40B4-BE49-F238E27FC236}">
                <a16:creationId xmlns:a16="http://schemas.microsoft.com/office/drawing/2014/main" id="{DA6C72C0-8545-1FED-64A9-427D38BC5E53}"/>
              </a:ext>
            </a:extLst>
          </p:cNvPr>
          <p:cNvSpPr/>
          <p:nvPr/>
        </p:nvSpPr>
        <p:spPr bwMode="auto">
          <a:xfrm>
            <a:off x="6726070" y="1300887"/>
            <a:ext cx="4680518" cy="228365"/>
          </a:xfrm>
          <a:prstGeom prst="roundRect">
            <a:avLst>
              <a:gd name="adj" fmla="val 7182"/>
            </a:avLst>
          </a:prstGeom>
          <a:solidFill>
            <a:srgbClr val="92D050"/>
          </a:solidFill>
          <a:ln>
            <a:noFill/>
          </a:ln>
          <a:effectLst/>
        </p:spPr>
        <p:txBody>
          <a:bodyPr lIns="72000" tIns="36000" rIns="72000" bIns="36000" rtlCol="0" anchor="ctr"/>
          <a:lstStyle/>
          <a:p>
            <a:pPr algn="ctr">
              <a:spcBef>
                <a:spcPts val="300"/>
              </a:spcBef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삼성카드 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(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신용카드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) –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청약서 스캔 데이터 보호</a:t>
            </a:r>
          </a:p>
        </p:txBody>
      </p:sp>
      <p:sp>
        <p:nvSpPr>
          <p:cNvPr id="126" name="사다리꼴 125">
            <a:extLst>
              <a:ext uri="{FF2B5EF4-FFF2-40B4-BE49-F238E27FC236}">
                <a16:creationId xmlns:a16="http://schemas.microsoft.com/office/drawing/2014/main" id="{64EABF47-5934-B868-D56E-2487A7CE3548}"/>
              </a:ext>
            </a:extLst>
          </p:cNvPr>
          <p:cNvSpPr/>
          <p:nvPr/>
        </p:nvSpPr>
        <p:spPr>
          <a:xfrm rot="10800000">
            <a:off x="6741344" y="2382969"/>
            <a:ext cx="4665244" cy="158433"/>
          </a:xfrm>
          <a:prstGeom prst="trapezoid">
            <a:avLst>
              <a:gd name="adj" fmla="val 21737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4" name="모서리가 둥근 직사각형 90">
            <a:extLst>
              <a:ext uri="{FF2B5EF4-FFF2-40B4-BE49-F238E27FC236}">
                <a16:creationId xmlns:a16="http://schemas.microsoft.com/office/drawing/2014/main" id="{8AB2A5C0-329F-F770-501B-1267D23848C4}"/>
              </a:ext>
            </a:extLst>
          </p:cNvPr>
          <p:cNvSpPr/>
          <p:nvPr/>
        </p:nvSpPr>
        <p:spPr>
          <a:xfrm>
            <a:off x="595724" y="2589502"/>
            <a:ext cx="4661104" cy="3806254"/>
          </a:xfrm>
          <a:prstGeom prst="roundRect">
            <a:avLst>
              <a:gd name="adj" fmla="val 3320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DE81B89-317A-8BC4-00D2-C71019759016}"/>
              </a:ext>
            </a:extLst>
          </p:cNvPr>
          <p:cNvSpPr txBox="1"/>
          <p:nvPr/>
        </p:nvSpPr>
        <p:spPr>
          <a:xfrm>
            <a:off x="6741344" y="1562219"/>
            <a:ext cx="4661103" cy="7848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8TB-8TB 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실시간 원격 복제 구성 </a:t>
            </a:r>
            <a:endParaRPr lang="en-US" altLang="ko-KR" sz="1000" b="1" dirty="0">
              <a:solidFill>
                <a:srgbClr val="FFFF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카드 청약서 스캔파일 저장 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– </a:t>
            </a:r>
            <a:r>
              <a:rPr lang="ko-KR" altLang="en-US" sz="1000" b="1" dirty="0" err="1">
                <a:solidFill>
                  <a:schemeClr val="bg1"/>
                </a:solidFill>
                <a:latin typeface="+mn-ea"/>
              </a:rPr>
              <a:t>공전소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 대체 시범 사업</a:t>
            </a:r>
            <a:endParaRPr lang="en-US" altLang="ko-KR" sz="10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 err="1">
                <a:solidFill>
                  <a:schemeClr val="bg1"/>
                </a:solidFill>
                <a:latin typeface="+mn-ea"/>
              </a:rPr>
              <a:t>인젠트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ECM(</a:t>
            </a:r>
            <a:r>
              <a:rPr lang="en-US" altLang="ko-KR" sz="1000" b="1" dirty="0" err="1">
                <a:solidFill>
                  <a:schemeClr val="bg1"/>
                </a:solidFill>
                <a:latin typeface="+mn-ea"/>
              </a:rPr>
              <a:t>Xtorm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)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과 연동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청약 철회 대비 특수삭제 기능 적용</a:t>
            </a:r>
          </a:p>
        </p:txBody>
      </p:sp>
      <p:sp>
        <p:nvSpPr>
          <p:cNvPr id="3" name="모서리가 둥근 직사각형 66">
            <a:extLst>
              <a:ext uri="{FF2B5EF4-FFF2-40B4-BE49-F238E27FC236}">
                <a16:creationId xmlns:a16="http://schemas.microsoft.com/office/drawing/2014/main" id="{C9D5C95C-4198-5B21-7C57-FA0C9B8AAB7C}"/>
              </a:ext>
            </a:extLst>
          </p:cNvPr>
          <p:cNvSpPr/>
          <p:nvPr/>
        </p:nvSpPr>
        <p:spPr>
          <a:xfrm>
            <a:off x="711846" y="2776394"/>
            <a:ext cx="2222339" cy="3259897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000" dirty="0">
              <a:latin typeface="+mn-ea"/>
            </a:endParaRPr>
          </a:p>
        </p:txBody>
      </p:sp>
      <p:sp>
        <p:nvSpPr>
          <p:cNvPr id="4" name="모서리가 둥근 직사각형 69">
            <a:extLst>
              <a:ext uri="{FF2B5EF4-FFF2-40B4-BE49-F238E27FC236}">
                <a16:creationId xmlns:a16="http://schemas.microsoft.com/office/drawing/2014/main" id="{ABEC8906-9708-7ABC-7258-AB24C1A72AA6}"/>
              </a:ext>
            </a:extLst>
          </p:cNvPr>
          <p:cNvSpPr/>
          <p:nvPr/>
        </p:nvSpPr>
        <p:spPr>
          <a:xfrm>
            <a:off x="838673" y="4557134"/>
            <a:ext cx="1898607" cy="121766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모서리가 둥근 직사각형 70">
            <a:extLst>
              <a:ext uri="{FF2B5EF4-FFF2-40B4-BE49-F238E27FC236}">
                <a16:creationId xmlns:a16="http://schemas.microsoft.com/office/drawing/2014/main" id="{9D26756B-34C7-A216-92BF-E56A1E6E02E9}"/>
              </a:ext>
            </a:extLst>
          </p:cNvPr>
          <p:cNvSpPr/>
          <p:nvPr/>
        </p:nvSpPr>
        <p:spPr>
          <a:xfrm>
            <a:off x="861537" y="3348286"/>
            <a:ext cx="1910595" cy="7664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모서리가 둥근 직사각형 71">
            <a:extLst>
              <a:ext uri="{FF2B5EF4-FFF2-40B4-BE49-F238E27FC236}">
                <a16:creationId xmlns:a16="http://schemas.microsoft.com/office/drawing/2014/main" id="{9985BE13-CA59-3899-607D-6F4EA483D7FD}"/>
              </a:ext>
            </a:extLst>
          </p:cNvPr>
          <p:cNvSpPr/>
          <p:nvPr/>
        </p:nvSpPr>
        <p:spPr>
          <a:xfrm>
            <a:off x="861537" y="3144428"/>
            <a:ext cx="1910595" cy="196049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dirty="0">
                <a:latin typeface="+mj-ea"/>
                <a:ea typeface="+mj-ea"/>
              </a:rPr>
              <a:t>뱅킹 솔루션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550B3BDD-CF20-543A-353F-F15C8C556CB3}"/>
              </a:ext>
            </a:extLst>
          </p:cNvPr>
          <p:cNvGrpSpPr/>
          <p:nvPr/>
        </p:nvGrpSpPr>
        <p:grpSpPr>
          <a:xfrm>
            <a:off x="940419" y="3591075"/>
            <a:ext cx="1751303" cy="282273"/>
            <a:chOff x="2428329" y="3563796"/>
            <a:chExt cx="2114528" cy="42224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8ACA398-4895-BF6B-3896-4A91D85DE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329" y="3591976"/>
              <a:ext cx="429448" cy="394067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69D95687-E375-71D0-5D5F-26F971B9E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8364" y="3563796"/>
              <a:ext cx="458799" cy="420999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83EBED7-BF54-D249-041F-A5A940FB9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7750" y="3570205"/>
              <a:ext cx="429448" cy="394067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408283E5-BC1C-47D4-1192-90B98E5A9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85" y="3563796"/>
              <a:ext cx="435072" cy="399228"/>
            </a:xfrm>
            <a:prstGeom prst="rect">
              <a:avLst/>
            </a:prstGeom>
          </p:spPr>
        </p:pic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AA20FB0E-9E95-4755-7CBD-43ADA927F9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8" t="10934" b="10934"/>
          <a:stretch/>
        </p:blipFill>
        <p:spPr>
          <a:xfrm>
            <a:off x="926993" y="4890015"/>
            <a:ext cx="1681808" cy="46203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827286F-58C3-5607-CC4D-DC6073E84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33" y="4700897"/>
            <a:ext cx="444418" cy="407803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1CDF18B6-DBA4-6055-F2BA-281C896A02B3}"/>
              </a:ext>
            </a:extLst>
          </p:cNvPr>
          <p:cNvSpPr/>
          <p:nvPr/>
        </p:nvSpPr>
        <p:spPr>
          <a:xfrm>
            <a:off x="1122204" y="5311931"/>
            <a:ext cx="1267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F4000-16W(96TB)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" name="모서리가 둥근 직사각형 120">
            <a:extLst>
              <a:ext uri="{FF2B5EF4-FFF2-40B4-BE49-F238E27FC236}">
                <a16:creationId xmlns:a16="http://schemas.microsoft.com/office/drawing/2014/main" id="{B5A55DA9-A2E0-2EFC-46F8-EB6E20A46645}"/>
              </a:ext>
            </a:extLst>
          </p:cNvPr>
          <p:cNvSpPr/>
          <p:nvPr/>
        </p:nvSpPr>
        <p:spPr>
          <a:xfrm>
            <a:off x="1061083" y="5670417"/>
            <a:ext cx="1454420" cy="181931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000" b="1" dirty="0">
                <a:latin typeface="+mj-ea"/>
                <a:ea typeface="+mj-ea"/>
              </a:rPr>
              <a:t>WORM </a:t>
            </a:r>
            <a:r>
              <a:rPr lang="ko-KR" altLang="en-US" sz="1000" b="1" dirty="0">
                <a:latin typeface="+mj-ea"/>
                <a:ea typeface="+mj-ea"/>
              </a:rPr>
              <a:t>스토리지</a:t>
            </a:r>
          </a:p>
        </p:txBody>
      </p:sp>
      <p:sp>
        <p:nvSpPr>
          <p:cNvPr id="18" name="TextBox 77">
            <a:extLst>
              <a:ext uri="{FF2B5EF4-FFF2-40B4-BE49-F238E27FC236}">
                <a16:creationId xmlns:a16="http://schemas.microsoft.com/office/drawing/2014/main" id="{3702D64A-C96D-64DD-B500-CEF638004702}"/>
              </a:ext>
            </a:extLst>
          </p:cNvPr>
          <p:cNvSpPr txBox="1"/>
          <p:nvPr/>
        </p:nvSpPr>
        <p:spPr>
          <a:xfrm>
            <a:off x="861537" y="4221380"/>
            <a:ext cx="932794" cy="202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C00000"/>
                </a:solidFill>
                <a:latin typeface="+mn-ea"/>
              </a:rPr>
              <a:t>1</a:t>
            </a:r>
            <a:r>
              <a:rPr lang="ko-KR" altLang="en-US" sz="1000" dirty="0">
                <a:solidFill>
                  <a:srgbClr val="C00000"/>
                </a:solidFill>
                <a:latin typeface="+mn-ea"/>
              </a:rPr>
              <a:t>차 아카이빙</a:t>
            </a:r>
          </a:p>
        </p:txBody>
      </p:sp>
      <p:cxnSp>
        <p:nvCxnSpPr>
          <p:cNvPr id="19" name="꺾인 연결선 129">
            <a:extLst>
              <a:ext uri="{FF2B5EF4-FFF2-40B4-BE49-F238E27FC236}">
                <a16:creationId xmlns:a16="http://schemas.microsoft.com/office/drawing/2014/main" id="{646365A3-8A2D-BB61-09BA-867AE552CCC4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 rot="5400000">
            <a:off x="1404715" y="4477894"/>
            <a:ext cx="775303" cy="48938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모서리가 둥근 직사각형 131">
            <a:extLst>
              <a:ext uri="{FF2B5EF4-FFF2-40B4-BE49-F238E27FC236}">
                <a16:creationId xmlns:a16="http://schemas.microsoft.com/office/drawing/2014/main" id="{1AFEA74D-7708-C784-8BD7-6EC91A015C67}"/>
              </a:ext>
            </a:extLst>
          </p:cNvPr>
          <p:cNvSpPr/>
          <p:nvPr/>
        </p:nvSpPr>
        <p:spPr>
          <a:xfrm>
            <a:off x="944841" y="2727493"/>
            <a:ext cx="1663960" cy="163782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+mj-ea"/>
              </a:rPr>
              <a:t>IDC-1(</a:t>
            </a:r>
            <a:r>
              <a:rPr lang="ko-KR" altLang="en-US" sz="1000" b="1" dirty="0">
                <a:solidFill>
                  <a:schemeClr val="bg1"/>
                </a:solidFill>
                <a:latin typeface="+mj-ea"/>
              </a:rPr>
              <a:t>주 센터</a:t>
            </a:r>
            <a:r>
              <a:rPr lang="en-US" altLang="ko-KR" sz="1000" b="1" dirty="0">
                <a:solidFill>
                  <a:schemeClr val="bg1"/>
                </a:solidFill>
                <a:latin typeface="+mj-ea"/>
              </a:rPr>
              <a:t>)</a:t>
            </a:r>
            <a:endParaRPr lang="ko-KR" altLang="en-US" sz="1000" b="1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D41BD5B6-6AD4-75B0-6C2F-34EBB586E2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0742" y="4658219"/>
            <a:ext cx="285629" cy="320831"/>
          </a:xfrm>
          <a:prstGeom prst="rect">
            <a:avLst/>
          </a:prstGeom>
        </p:spPr>
      </p:pic>
      <p:sp>
        <p:nvSpPr>
          <p:cNvPr id="24" name="모서리가 둥근 직사각형 67">
            <a:extLst>
              <a:ext uri="{FF2B5EF4-FFF2-40B4-BE49-F238E27FC236}">
                <a16:creationId xmlns:a16="http://schemas.microsoft.com/office/drawing/2014/main" id="{A1216617-475D-54E3-A71C-529F81AFD7D6}"/>
              </a:ext>
            </a:extLst>
          </p:cNvPr>
          <p:cNvSpPr/>
          <p:nvPr/>
        </p:nvSpPr>
        <p:spPr>
          <a:xfrm>
            <a:off x="3110409" y="2776395"/>
            <a:ext cx="2070474" cy="3259896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000">
              <a:latin typeface="+mn-ea"/>
            </a:endParaRPr>
          </a:p>
        </p:txBody>
      </p:sp>
      <p:sp>
        <p:nvSpPr>
          <p:cNvPr id="25" name="모서리가 둥근 직사각형 68">
            <a:extLst>
              <a:ext uri="{FF2B5EF4-FFF2-40B4-BE49-F238E27FC236}">
                <a16:creationId xmlns:a16="http://schemas.microsoft.com/office/drawing/2014/main" id="{25DD352C-419C-F67A-9CED-0A979F4C775E}"/>
              </a:ext>
            </a:extLst>
          </p:cNvPr>
          <p:cNvSpPr/>
          <p:nvPr/>
        </p:nvSpPr>
        <p:spPr>
          <a:xfrm>
            <a:off x="3184797" y="4591604"/>
            <a:ext cx="1916604" cy="118319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86EB3300-63C2-4B2F-CC2B-84F177E45385}"/>
              </a:ext>
            </a:extLst>
          </p:cNvPr>
          <p:cNvSpPr/>
          <p:nvPr/>
        </p:nvSpPr>
        <p:spPr>
          <a:xfrm>
            <a:off x="3458387" y="5317694"/>
            <a:ext cx="1298132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F4000-24W(144TB)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8" name="모서리가 둥근 직사각형 124">
            <a:extLst>
              <a:ext uri="{FF2B5EF4-FFF2-40B4-BE49-F238E27FC236}">
                <a16:creationId xmlns:a16="http://schemas.microsoft.com/office/drawing/2014/main" id="{7F299097-3112-3616-C9FD-DA079CBDBD61}"/>
              </a:ext>
            </a:extLst>
          </p:cNvPr>
          <p:cNvSpPr/>
          <p:nvPr/>
        </p:nvSpPr>
        <p:spPr>
          <a:xfrm>
            <a:off x="3429361" y="5689004"/>
            <a:ext cx="1454420" cy="177723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000" b="1" dirty="0">
                <a:latin typeface="+mj-ea"/>
                <a:ea typeface="+mj-ea"/>
              </a:rPr>
              <a:t>WORM </a:t>
            </a:r>
            <a:r>
              <a:rPr lang="ko-KR" altLang="en-US" sz="1000" b="1" dirty="0">
                <a:latin typeface="+mj-ea"/>
                <a:ea typeface="+mj-ea"/>
              </a:rPr>
              <a:t>스토리지</a:t>
            </a:r>
          </a:p>
        </p:txBody>
      </p:sp>
      <p:sp>
        <p:nvSpPr>
          <p:cNvPr id="29" name="TextBox 77">
            <a:extLst>
              <a:ext uri="{FF2B5EF4-FFF2-40B4-BE49-F238E27FC236}">
                <a16:creationId xmlns:a16="http://schemas.microsoft.com/office/drawing/2014/main" id="{96416B03-80BC-BC0E-8033-0305D8E9F894}"/>
              </a:ext>
            </a:extLst>
          </p:cNvPr>
          <p:cNvSpPr txBox="1"/>
          <p:nvPr/>
        </p:nvSpPr>
        <p:spPr>
          <a:xfrm>
            <a:off x="3291787" y="4193831"/>
            <a:ext cx="962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000" dirty="0">
                <a:solidFill>
                  <a:srgbClr val="C00000"/>
                </a:solidFill>
                <a:latin typeface="+mn-ea"/>
              </a:rPr>
              <a:t>원격지 백업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E58CF9BB-E172-B40E-1530-05235B895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2209" y="4700897"/>
            <a:ext cx="1776440" cy="67612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274CD6FB-97F6-230A-6B04-1E4D89BF0A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88" y="4656877"/>
            <a:ext cx="444418" cy="40780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B9D9D66-A2F1-C8CF-730F-16A66DEEF1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8136" y="4654751"/>
            <a:ext cx="256613" cy="264492"/>
          </a:xfrm>
          <a:prstGeom prst="rect">
            <a:avLst/>
          </a:prstGeom>
        </p:spPr>
      </p:pic>
      <p:sp>
        <p:nvSpPr>
          <p:cNvPr id="33" name="모서리가 둥근 직사각형 132">
            <a:extLst>
              <a:ext uri="{FF2B5EF4-FFF2-40B4-BE49-F238E27FC236}">
                <a16:creationId xmlns:a16="http://schemas.microsoft.com/office/drawing/2014/main" id="{C606C503-A5EB-6EDA-537E-DDFD1FDB3F32}"/>
              </a:ext>
            </a:extLst>
          </p:cNvPr>
          <p:cNvSpPr/>
          <p:nvPr/>
        </p:nvSpPr>
        <p:spPr>
          <a:xfrm>
            <a:off x="3336035" y="2713411"/>
            <a:ext cx="1663960" cy="163783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000" b="1" dirty="0">
                <a:latin typeface="+mn-ea"/>
              </a:rPr>
              <a:t>IDC-2(DR </a:t>
            </a:r>
            <a:r>
              <a:rPr lang="ko-KR" altLang="en-US" sz="1000" b="1" dirty="0">
                <a:latin typeface="+mn-ea"/>
              </a:rPr>
              <a:t>센터</a:t>
            </a:r>
            <a:r>
              <a:rPr lang="en-US" altLang="ko-KR" sz="1000" b="1" dirty="0">
                <a:latin typeface="+mn-ea"/>
              </a:rPr>
              <a:t>)</a:t>
            </a:r>
            <a:endParaRPr lang="ko-KR" altLang="en-US" sz="1000" b="1" dirty="0">
              <a:latin typeface="+mn-ea"/>
            </a:endParaRPr>
          </a:p>
        </p:txBody>
      </p:sp>
      <p:cxnSp>
        <p:nvCxnSpPr>
          <p:cNvPr id="42" name="꺾인 연결선 159">
            <a:extLst>
              <a:ext uri="{FF2B5EF4-FFF2-40B4-BE49-F238E27FC236}">
                <a16:creationId xmlns:a16="http://schemas.microsoft.com/office/drawing/2014/main" id="{7E8DE648-B1D9-8937-406D-DD0F995B8C1E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2767323" y="3532735"/>
            <a:ext cx="1393106" cy="1168162"/>
          </a:xfrm>
          <a:prstGeom prst="bentConnector2">
            <a:avLst/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그림 47">
            <a:extLst>
              <a:ext uri="{FF2B5EF4-FFF2-40B4-BE49-F238E27FC236}">
                <a16:creationId xmlns:a16="http://schemas.microsoft.com/office/drawing/2014/main" id="{98631F56-E45C-9AB9-B055-0E896479A7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659" y="974970"/>
            <a:ext cx="1257178" cy="292189"/>
          </a:xfrm>
          <a:prstGeom prst="rect">
            <a:avLst/>
          </a:prstGeom>
        </p:spPr>
      </p:pic>
      <p:sp>
        <p:nvSpPr>
          <p:cNvPr id="51" name="모서리가 둥근 직사각형 51">
            <a:extLst>
              <a:ext uri="{FF2B5EF4-FFF2-40B4-BE49-F238E27FC236}">
                <a16:creationId xmlns:a16="http://schemas.microsoft.com/office/drawing/2014/main" id="{B4E729A5-79CE-9481-ECFB-8954DB75315F}"/>
              </a:ext>
            </a:extLst>
          </p:cNvPr>
          <p:cNvSpPr/>
          <p:nvPr/>
        </p:nvSpPr>
        <p:spPr>
          <a:xfrm>
            <a:off x="6941251" y="2809384"/>
            <a:ext cx="1843936" cy="333016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ECAFD0C8-FFAD-C74A-7457-C300511D7D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72" y="5424024"/>
            <a:ext cx="656930" cy="416069"/>
          </a:xfrm>
          <a:prstGeom prst="rect">
            <a:avLst/>
          </a:prstGeom>
        </p:spPr>
      </p:pic>
      <p:sp>
        <p:nvSpPr>
          <p:cNvPr id="53" name="모서리가 둥근 직사각형 53">
            <a:extLst>
              <a:ext uri="{FF2B5EF4-FFF2-40B4-BE49-F238E27FC236}">
                <a16:creationId xmlns:a16="http://schemas.microsoft.com/office/drawing/2014/main" id="{B7E973EE-5DC0-D21B-76B0-847531311299}"/>
              </a:ext>
            </a:extLst>
          </p:cNvPr>
          <p:cNvSpPr/>
          <p:nvPr/>
        </p:nvSpPr>
        <p:spPr>
          <a:xfrm>
            <a:off x="7150918" y="2718160"/>
            <a:ext cx="1440282" cy="22349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 센터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수원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5A1A9D7D-CECD-4EFD-B61A-E5A21D2DA0E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1" t="24153" r="35004" b="20642"/>
          <a:stretch/>
        </p:blipFill>
        <p:spPr>
          <a:xfrm>
            <a:off x="7100018" y="4766721"/>
            <a:ext cx="1547353" cy="458030"/>
          </a:xfrm>
          <a:prstGeom prst="rect">
            <a:avLst/>
          </a:prstGeom>
        </p:spPr>
      </p:pic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D878FB82-9839-E436-8824-8926B1CFCDA3}"/>
              </a:ext>
            </a:extLst>
          </p:cNvPr>
          <p:cNvCxnSpPr>
            <a:stCxn id="54" idx="2"/>
            <a:endCxn id="52" idx="0"/>
          </p:cNvCxnSpPr>
          <p:nvPr/>
        </p:nvCxnSpPr>
        <p:spPr>
          <a:xfrm>
            <a:off x="7873695" y="5224751"/>
            <a:ext cx="1042" cy="1992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그림 56">
            <a:extLst>
              <a:ext uri="{FF2B5EF4-FFF2-40B4-BE49-F238E27FC236}">
                <a16:creationId xmlns:a16="http://schemas.microsoft.com/office/drawing/2014/main" id="{9E32CCD6-5645-0697-9F8F-0E656E994C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18" y="3237537"/>
            <a:ext cx="735500" cy="735500"/>
          </a:xfrm>
          <a:prstGeom prst="rect">
            <a:avLst/>
          </a:prstGeom>
        </p:spPr>
      </p:pic>
      <p:sp>
        <p:nvSpPr>
          <p:cNvPr id="58" name="직사각형 57">
            <a:extLst>
              <a:ext uri="{FF2B5EF4-FFF2-40B4-BE49-F238E27FC236}">
                <a16:creationId xmlns:a16="http://schemas.microsoft.com/office/drawing/2014/main" id="{8C8F11D7-103C-4CDA-337D-1C163D9F6DD2}"/>
              </a:ext>
            </a:extLst>
          </p:cNvPr>
          <p:cNvSpPr/>
          <p:nvPr/>
        </p:nvSpPr>
        <p:spPr>
          <a:xfrm>
            <a:off x="7036700" y="5224751"/>
            <a:ext cx="882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F4000-8W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7C592794-57A9-1763-5463-A1BBEAB499CB}"/>
              </a:ext>
            </a:extLst>
          </p:cNvPr>
          <p:cNvSpPr/>
          <p:nvPr/>
        </p:nvSpPr>
        <p:spPr>
          <a:xfrm>
            <a:off x="7743672" y="3265151"/>
            <a:ext cx="690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인젠트</a:t>
            </a:r>
            <a:endParaRPr lang="en-US" altLang="ko-KR" sz="1000" b="1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ECM</a:t>
            </a:r>
          </a:p>
          <a:p>
            <a:pPr algn="ctr"/>
            <a:r>
              <a:rPr lang="en-US" altLang="ko-KR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Xtorm</a:t>
            </a:r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algn="ctr"/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서버</a:t>
            </a:r>
          </a:p>
        </p:txBody>
      </p:sp>
      <p:cxnSp>
        <p:nvCxnSpPr>
          <p:cNvPr id="60" name="꺾인 연결선 69">
            <a:extLst>
              <a:ext uri="{FF2B5EF4-FFF2-40B4-BE49-F238E27FC236}">
                <a16:creationId xmlns:a16="http://schemas.microsoft.com/office/drawing/2014/main" id="{0C2F1BF3-7BCA-EE18-B903-5D38F84CA7F2}"/>
              </a:ext>
            </a:extLst>
          </p:cNvPr>
          <p:cNvCxnSpPr>
            <a:endCxn id="54" idx="0"/>
          </p:cNvCxnSpPr>
          <p:nvPr/>
        </p:nvCxnSpPr>
        <p:spPr>
          <a:xfrm rot="16200000" flipH="1">
            <a:off x="7297020" y="4190046"/>
            <a:ext cx="747422" cy="405927"/>
          </a:xfrm>
          <a:prstGeom prst="bentConnector3">
            <a:avLst/>
          </a:prstGeom>
          <a:ln>
            <a:solidFill>
              <a:srgbClr val="0070C0"/>
            </a:solidFill>
            <a:prstDash val="sys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E01DE7C0-911B-911D-F29B-B5FCA11A8F9A}"/>
              </a:ext>
            </a:extLst>
          </p:cNvPr>
          <p:cNvSpPr/>
          <p:nvPr/>
        </p:nvSpPr>
        <p:spPr>
          <a:xfrm>
            <a:off x="7467767" y="4145619"/>
            <a:ext cx="882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전자 문서</a:t>
            </a:r>
          </a:p>
        </p:txBody>
      </p:sp>
      <p:sp>
        <p:nvSpPr>
          <p:cNvPr id="62" name="모서리가 둥근 직사각형 120">
            <a:extLst>
              <a:ext uri="{FF2B5EF4-FFF2-40B4-BE49-F238E27FC236}">
                <a16:creationId xmlns:a16="http://schemas.microsoft.com/office/drawing/2014/main" id="{022480D9-91F2-6C67-439E-05ED1E273A56}"/>
              </a:ext>
            </a:extLst>
          </p:cNvPr>
          <p:cNvSpPr/>
          <p:nvPr/>
        </p:nvSpPr>
        <p:spPr>
          <a:xfrm>
            <a:off x="7160857" y="5891312"/>
            <a:ext cx="1454420" cy="181931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000" b="1" dirty="0">
                <a:latin typeface="+mj-ea"/>
                <a:ea typeface="+mj-ea"/>
              </a:rPr>
              <a:t>WORM </a:t>
            </a:r>
            <a:r>
              <a:rPr lang="ko-KR" altLang="en-US" sz="1000" b="1" dirty="0">
                <a:latin typeface="+mj-ea"/>
                <a:ea typeface="+mj-ea"/>
              </a:rPr>
              <a:t>스토리지</a:t>
            </a: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69EBDC51-AED6-A500-78CE-96516DE32D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588" y="5263608"/>
            <a:ext cx="285629" cy="320831"/>
          </a:xfrm>
          <a:prstGeom prst="rect">
            <a:avLst/>
          </a:prstGeom>
        </p:spPr>
      </p:pic>
      <p:sp>
        <p:nvSpPr>
          <p:cNvPr id="64" name="모서리가 둥근 직사각형 51">
            <a:extLst>
              <a:ext uri="{FF2B5EF4-FFF2-40B4-BE49-F238E27FC236}">
                <a16:creationId xmlns:a16="http://schemas.microsoft.com/office/drawing/2014/main" id="{AC9042B3-4F7C-BC5C-F83D-9A6EC1B1C57A}"/>
              </a:ext>
            </a:extLst>
          </p:cNvPr>
          <p:cNvSpPr/>
          <p:nvPr/>
        </p:nvSpPr>
        <p:spPr>
          <a:xfrm>
            <a:off x="9408571" y="2805527"/>
            <a:ext cx="1843936" cy="333016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id="{C799203F-5FC4-CEB0-66A2-A2FA3F73FD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92" y="5420167"/>
            <a:ext cx="656930" cy="416069"/>
          </a:xfrm>
          <a:prstGeom prst="rect">
            <a:avLst/>
          </a:prstGeom>
        </p:spPr>
      </p:pic>
      <p:sp>
        <p:nvSpPr>
          <p:cNvPr id="66" name="모서리가 둥근 직사각형 53">
            <a:extLst>
              <a:ext uri="{FF2B5EF4-FFF2-40B4-BE49-F238E27FC236}">
                <a16:creationId xmlns:a16="http://schemas.microsoft.com/office/drawing/2014/main" id="{F6E62BE6-CC64-872C-489D-F070EBBF9B34}"/>
              </a:ext>
            </a:extLst>
          </p:cNvPr>
          <p:cNvSpPr/>
          <p:nvPr/>
        </p:nvSpPr>
        <p:spPr>
          <a:xfrm>
            <a:off x="9618238" y="2714303"/>
            <a:ext cx="1440282" cy="22349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DR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센터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춘천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7" name="그림 66">
            <a:extLst>
              <a:ext uri="{FF2B5EF4-FFF2-40B4-BE49-F238E27FC236}">
                <a16:creationId xmlns:a16="http://schemas.microsoft.com/office/drawing/2014/main" id="{94162910-369C-D76E-887E-3477BAA2D5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1" t="24153" r="35004" b="20642"/>
          <a:stretch/>
        </p:blipFill>
        <p:spPr>
          <a:xfrm>
            <a:off x="9567338" y="4762864"/>
            <a:ext cx="1547353" cy="458030"/>
          </a:xfrm>
          <a:prstGeom prst="rect">
            <a:avLst/>
          </a:prstGeom>
        </p:spPr>
      </p:pic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B94244A2-3814-D468-25E3-23EB2E0B24ED}"/>
              </a:ext>
            </a:extLst>
          </p:cNvPr>
          <p:cNvCxnSpPr>
            <a:stCxn id="67" idx="2"/>
            <a:endCxn id="65" idx="0"/>
          </p:cNvCxnSpPr>
          <p:nvPr/>
        </p:nvCxnSpPr>
        <p:spPr>
          <a:xfrm>
            <a:off x="10341015" y="5220894"/>
            <a:ext cx="1042" cy="1992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그림 69">
            <a:extLst>
              <a:ext uri="{FF2B5EF4-FFF2-40B4-BE49-F238E27FC236}">
                <a16:creationId xmlns:a16="http://schemas.microsoft.com/office/drawing/2014/main" id="{63D67048-1F5E-A746-FA59-BBA5F13CA1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8" y="3233680"/>
            <a:ext cx="735500" cy="735500"/>
          </a:xfrm>
          <a:prstGeom prst="rect">
            <a:avLst/>
          </a:prstGeom>
        </p:spPr>
      </p:pic>
      <p:sp>
        <p:nvSpPr>
          <p:cNvPr id="71" name="직사각형 70">
            <a:extLst>
              <a:ext uri="{FF2B5EF4-FFF2-40B4-BE49-F238E27FC236}">
                <a16:creationId xmlns:a16="http://schemas.microsoft.com/office/drawing/2014/main" id="{18FE9EF9-1527-553D-15D0-07DE54F6787B}"/>
              </a:ext>
            </a:extLst>
          </p:cNvPr>
          <p:cNvSpPr/>
          <p:nvPr/>
        </p:nvSpPr>
        <p:spPr>
          <a:xfrm>
            <a:off x="9504020" y="5220894"/>
            <a:ext cx="882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F4000-8W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BB9CF5E3-008D-33D9-FF7A-0B136918D897}"/>
              </a:ext>
            </a:extLst>
          </p:cNvPr>
          <p:cNvSpPr/>
          <p:nvPr/>
        </p:nvSpPr>
        <p:spPr>
          <a:xfrm>
            <a:off x="10210992" y="3261294"/>
            <a:ext cx="690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인젠트</a:t>
            </a:r>
            <a:endParaRPr lang="en-US" altLang="ko-KR" sz="1000" b="1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ECM</a:t>
            </a:r>
          </a:p>
          <a:p>
            <a:pPr algn="ctr"/>
            <a:r>
              <a:rPr lang="en-US" altLang="ko-KR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Xtorm</a:t>
            </a:r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algn="ctr"/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서버</a:t>
            </a:r>
          </a:p>
        </p:txBody>
      </p:sp>
      <p:cxnSp>
        <p:nvCxnSpPr>
          <p:cNvPr id="73" name="꺾인 연결선 69">
            <a:extLst>
              <a:ext uri="{FF2B5EF4-FFF2-40B4-BE49-F238E27FC236}">
                <a16:creationId xmlns:a16="http://schemas.microsoft.com/office/drawing/2014/main" id="{3DF8098A-90DE-C9BD-0E59-4D477B331960}"/>
              </a:ext>
            </a:extLst>
          </p:cNvPr>
          <p:cNvCxnSpPr>
            <a:endCxn id="67" idx="0"/>
          </p:cNvCxnSpPr>
          <p:nvPr/>
        </p:nvCxnSpPr>
        <p:spPr>
          <a:xfrm rot="16200000" flipH="1">
            <a:off x="9764340" y="4186189"/>
            <a:ext cx="747422" cy="405927"/>
          </a:xfrm>
          <a:prstGeom prst="bentConnector3">
            <a:avLst/>
          </a:prstGeom>
          <a:ln>
            <a:solidFill>
              <a:srgbClr val="0070C0"/>
            </a:solidFill>
            <a:prstDash val="sys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19A6804B-E8E0-B39F-4AF5-0BD3F8603795}"/>
              </a:ext>
            </a:extLst>
          </p:cNvPr>
          <p:cNvSpPr/>
          <p:nvPr/>
        </p:nvSpPr>
        <p:spPr>
          <a:xfrm>
            <a:off x="9935087" y="4141762"/>
            <a:ext cx="882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전자 문서</a:t>
            </a:r>
          </a:p>
        </p:txBody>
      </p:sp>
      <p:sp>
        <p:nvSpPr>
          <p:cNvPr id="75" name="모서리가 둥근 직사각형 120">
            <a:extLst>
              <a:ext uri="{FF2B5EF4-FFF2-40B4-BE49-F238E27FC236}">
                <a16:creationId xmlns:a16="http://schemas.microsoft.com/office/drawing/2014/main" id="{7B323665-6F65-1392-0185-B89434AF62BC}"/>
              </a:ext>
            </a:extLst>
          </p:cNvPr>
          <p:cNvSpPr/>
          <p:nvPr/>
        </p:nvSpPr>
        <p:spPr>
          <a:xfrm>
            <a:off x="9628177" y="5887455"/>
            <a:ext cx="1454420" cy="181931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000" b="1" dirty="0">
                <a:latin typeface="+mj-ea"/>
                <a:ea typeface="+mj-ea"/>
              </a:rPr>
              <a:t>WORM </a:t>
            </a:r>
            <a:r>
              <a:rPr lang="ko-KR" altLang="en-US" sz="1000" b="1" dirty="0">
                <a:latin typeface="+mj-ea"/>
                <a:ea typeface="+mj-ea"/>
              </a:rPr>
              <a:t>스토리지</a:t>
            </a:r>
          </a:p>
        </p:txBody>
      </p:sp>
      <p:pic>
        <p:nvPicPr>
          <p:cNvPr id="77" name="그림 76">
            <a:extLst>
              <a:ext uri="{FF2B5EF4-FFF2-40B4-BE49-F238E27FC236}">
                <a16:creationId xmlns:a16="http://schemas.microsoft.com/office/drawing/2014/main" id="{A5BD0602-F5AD-B247-F74C-2DA66C4827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7549" y="5306132"/>
            <a:ext cx="256613" cy="264492"/>
          </a:xfrm>
          <a:prstGeom prst="rect">
            <a:avLst/>
          </a:prstGeom>
        </p:spPr>
      </p:pic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06878734-3556-2705-A140-354E44DBD760}"/>
              </a:ext>
            </a:extLst>
          </p:cNvPr>
          <p:cNvCxnSpPr>
            <a:cxnSpLocks/>
          </p:cNvCxnSpPr>
          <p:nvPr/>
        </p:nvCxnSpPr>
        <p:spPr>
          <a:xfrm>
            <a:off x="8044405" y="5658554"/>
            <a:ext cx="2027370" cy="0"/>
          </a:xfrm>
          <a:prstGeom prst="line">
            <a:avLst/>
          </a:prstGeom>
          <a:ln w="25400">
            <a:solidFill>
              <a:srgbClr val="0070C0"/>
            </a:solidFill>
            <a:prstDash val="sys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A052022A-8C44-9341-F7D1-1DFB1CBC05CD}"/>
              </a:ext>
            </a:extLst>
          </p:cNvPr>
          <p:cNvSpPr/>
          <p:nvPr/>
        </p:nvSpPr>
        <p:spPr>
          <a:xfrm>
            <a:off x="8660595" y="5782965"/>
            <a:ext cx="90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실시간 </a:t>
            </a:r>
            <a:endParaRPr lang="en-US" altLang="ko-KR" sz="10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0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복제</a:t>
            </a: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B759FDF7-5D80-0741-1D63-ED7D9A201B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 b="15458"/>
          <a:stretch/>
        </p:blipFill>
        <p:spPr>
          <a:xfrm>
            <a:off x="8852546" y="5444013"/>
            <a:ext cx="497223" cy="34349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C9E43A7-4911-CC18-2624-4DC32C244A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2030" y="1017907"/>
            <a:ext cx="1571473" cy="2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29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사다리꼴 45">
            <a:extLst>
              <a:ext uri="{FF2B5EF4-FFF2-40B4-BE49-F238E27FC236}">
                <a16:creationId xmlns:a16="http://schemas.microsoft.com/office/drawing/2014/main" id="{8C803EDC-95FD-601C-ED23-DBCFAF8BB018}"/>
              </a:ext>
            </a:extLst>
          </p:cNvPr>
          <p:cNvSpPr/>
          <p:nvPr/>
        </p:nvSpPr>
        <p:spPr>
          <a:xfrm rot="17962082">
            <a:off x="2844669" y="4899301"/>
            <a:ext cx="1300737" cy="878292"/>
          </a:xfrm>
          <a:prstGeom prst="trapezoid">
            <a:avLst>
              <a:gd name="adj" fmla="val 7078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66344" y="222104"/>
            <a:ext cx="1081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활용사례 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통합로그 솔루션 연동</a:t>
            </a:r>
            <a:endParaRPr lang="ko-KR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9" name="모서리가 둥근 직사각형 224">
            <a:extLst>
              <a:ext uri="{FF2B5EF4-FFF2-40B4-BE49-F238E27FC236}">
                <a16:creationId xmlns:a16="http://schemas.microsoft.com/office/drawing/2014/main" id="{BD2688C8-F4F5-045F-DC9E-A25B9171AA0B}"/>
              </a:ext>
            </a:extLst>
          </p:cNvPr>
          <p:cNvSpPr/>
          <p:nvPr/>
        </p:nvSpPr>
        <p:spPr bwMode="auto">
          <a:xfrm>
            <a:off x="537852" y="1302102"/>
            <a:ext cx="4670136" cy="240274"/>
          </a:xfrm>
          <a:prstGeom prst="roundRect">
            <a:avLst>
              <a:gd name="adj" fmla="val 7182"/>
            </a:avLst>
          </a:prstGeom>
          <a:solidFill>
            <a:srgbClr val="92D050"/>
          </a:solidFill>
          <a:ln>
            <a:noFill/>
          </a:ln>
          <a:effectLst/>
        </p:spPr>
        <p:txBody>
          <a:bodyPr lIns="72000" tIns="36000" rIns="72000" bIns="36000" rtlCol="0" anchor="ctr"/>
          <a:lstStyle/>
          <a:p>
            <a:pPr algn="ctr">
              <a:spcBef>
                <a:spcPts val="300"/>
              </a:spcBef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교육학술정보원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(KERIS) –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차세대 </a:t>
            </a:r>
            <a:r>
              <a:rPr lang="ko-KR" altLang="en-US" sz="1200" b="1" spc="-50" dirty="0" err="1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에듀파인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 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&amp;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 </a:t>
            </a:r>
            <a:r>
              <a:rPr lang="ko-KR" altLang="en-US" sz="1200" b="1" spc="-50" dirty="0" err="1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나이스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 시스템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7BE03D4-2899-AA07-B073-B40CF5ECBDA1}"/>
              </a:ext>
            </a:extLst>
          </p:cNvPr>
          <p:cNvSpPr txBox="1"/>
          <p:nvPr/>
        </p:nvSpPr>
        <p:spPr>
          <a:xfrm>
            <a:off x="540348" y="1572274"/>
            <a:ext cx="4661103" cy="7550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전국 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18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개 교육청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 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통합로그관리 시스템 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- 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로그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 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위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.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변조 방지 저장 용도</a:t>
            </a:r>
            <a:endParaRPr lang="en-US" altLang="ko-KR" sz="1000" b="1" dirty="0">
              <a:solidFill>
                <a:srgbClr val="FFFF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 err="1">
                <a:solidFill>
                  <a:schemeClr val="bg1"/>
                </a:solidFill>
                <a:latin typeface="+mn-ea"/>
              </a:rPr>
              <a:t>에듀파인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1000" b="1" dirty="0" err="1">
                <a:solidFill>
                  <a:schemeClr val="bg1"/>
                </a:solidFill>
                <a:latin typeface="+mn-ea"/>
              </a:rPr>
              <a:t>이디엄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000" b="1" dirty="0" err="1">
                <a:solidFill>
                  <a:schemeClr val="bg1"/>
                </a:solidFill>
                <a:latin typeface="+mn-ea"/>
              </a:rPr>
              <a:t>로그프레소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+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물리적 외장 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WORM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스토리지</a:t>
            </a:r>
            <a:endParaRPr lang="en-US" altLang="ko-KR" sz="10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 err="1">
                <a:solidFill>
                  <a:schemeClr val="bg1"/>
                </a:solidFill>
                <a:latin typeface="+mn-ea"/>
              </a:rPr>
              <a:t>나이스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1000" b="1" dirty="0" err="1">
                <a:solidFill>
                  <a:schemeClr val="bg1"/>
                </a:solidFill>
                <a:latin typeface="+mn-ea"/>
              </a:rPr>
              <a:t>시큐레이어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000" b="1" dirty="0" err="1">
                <a:solidFill>
                  <a:schemeClr val="bg1"/>
                </a:solidFill>
                <a:latin typeface="+mn-ea"/>
              </a:rPr>
              <a:t>eyecloudSIM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 +  IFS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Linux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+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  로컬 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WORM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볼륨</a:t>
            </a:r>
            <a:endParaRPr lang="en-US" altLang="ko-KR" sz="1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1" name="사다리꼴 110">
            <a:extLst>
              <a:ext uri="{FF2B5EF4-FFF2-40B4-BE49-F238E27FC236}">
                <a16:creationId xmlns:a16="http://schemas.microsoft.com/office/drawing/2014/main" id="{A8DE3E8E-D0FA-D70A-2D31-B8B658B6C2CA}"/>
              </a:ext>
            </a:extLst>
          </p:cNvPr>
          <p:cNvSpPr/>
          <p:nvPr/>
        </p:nvSpPr>
        <p:spPr>
          <a:xfrm rot="10800000">
            <a:off x="542744" y="2382167"/>
            <a:ext cx="4665244" cy="158433"/>
          </a:xfrm>
          <a:prstGeom prst="trapezoid">
            <a:avLst>
              <a:gd name="adj" fmla="val 21737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모서리가 둥근 직사각형 130">
            <a:extLst>
              <a:ext uri="{FF2B5EF4-FFF2-40B4-BE49-F238E27FC236}">
                <a16:creationId xmlns:a16="http://schemas.microsoft.com/office/drawing/2014/main" id="{D599D261-FC49-B110-1E1E-6D2916B241B3}"/>
              </a:ext>
            </a:extLst>
          </p:cNvPr>
          <p:cNvSpPr/>
          <p:nvPr/>
        </p:nvSpPr>
        <p:spPr>
          <a:xfrm>
            <a:off x="6745486" y="2580199"/>
            <a:ext cx="4661104" cy="3806254"/>
          </a:xfrm>
          <a:prstGeom prst="roundRect">
            <a:avLst>
              <a:gd name="adj" fmla="val 3320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모서리가 둥근 직사각형 224">
            <a:extLst>
              <a:ext uri="{FF2B5EF4-FFF2-40B4-BE49-F238E27FC236}">
                <a16:creationId xmlns:a16="http://schemas.microsoft.com/office/drawing/2014/main" id="{DA6C72C0-8545-1FED-64A9-427D38BC5E53}"/>
              </a:ext>
            </a:extLst>
          </p:cNvPr>
          <p:cNvSpPr/>
          <p:nvPr/>
        </p:nvSpPr>
        <p:spPr bwMode="auto">
          <a:xfrm>
            <a:off x="6726070" y="1300887"/>
            <a:ext cx="4680518" cy="228365"/>
          </a:xfrm>
          <a:prstGeom prst="roundRect">
            <a:avLst>
              <a:gd name="adj" fmla="val 7182"/>
            </a:avLst>
          </a:prstGeom>
          <a:solidFill>
            <a:srgbClr val="92D050"/>
          </a:solidFill>
          <a:ln>
            <a:noFill/>
          </a:ln>
          <a:effectLst/>
        </p:spPr>
        <p:txBody>
          <a:bodyPr lIns="72000" tIns="36000" rIns="72000" bIns="36000" rtlCol="0" anchor="ctr"/>
          <a:lstStyle/>
          <a:p>
            <a:pPr algn="ctr">
              <a:spcBef>
                <a:spcPts val="300"/>
              </a:spcBef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현대자동차그룹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 – 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통합로그관리시스템 표준모델</a:t>
            </a:r>
          </a:p>
        </p:txBody>
      </p:sp>
      <p:sp>
        <p:nvSpPr>
          <p:cNvPr id="126" name="사다리꼴 125">
            <a:extLst>
              <a:ext uri="{FF2B5EF4-FFF2-40B4-BE49-F238E27FC236}">
                <a16:creationId xmlns:a16="http://schemas.microsoft.com/office/drawing/2014/main" id="{64EABF47-5934-B868-D56E-2487A7CE3548}"/>
              </a:ext>
            </a:extLst>
          </p:cNvPr>
          <p:cNvSpPr/>
          <p:nvPr/>
        </p:nvSpPr>
        <p:spPr>
          <a:xfrm rot="10800000">
            <a:off x="6741344" y="2382969"/>
            <a:ext cx="4665244" cy="158433"/>
          </a:xfrm>
          <a:prstGeom prst="trapezoid">
            <a:avLst>
              <a:gd name="adj" fmla="val 21737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4" name="모서리가 둥근 직사각형 90">
            <a:extLst>
              <a:ext uri="{FF2B5EF4-FFF2-40B4-BE49-F238E27FC236}">
                <a16:creationId xmlns:a16="http://schemas.microsoft.com/office/drawing/2014/main" id="{8AB2A5C0-329F-F770-501B-1267D23848C4}"/>
              </a:ext>
            </a:extLst>
          </p:cNvPr>
          <p:cNvSpPr/>
          <p:nvPr/>
        </p:nvSpPr>
        <p:spPr>
          <a:xfrm>
            <a:off x="537852" y="2589502"/>
            <a:ext cx="4661104" cy="3806254"/>
          </a:xfrm>
          <a:prstGeom prst="roundRect">
            <a:avLst>
              <a:gd name="adj" fmla="val 3320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DE81B89-317A-8BC4-00D2-C71019759016}"/>
              </a:ext>
            </a:extLst>
          </p:cNvPr>
          <p:cNvSpPr txBox="1"/>
          <p:nvPr/>
        </p:nvSpPr>
        <p:spPr>
          <a:xfrm>
            <a:off x="6741344" y="1562219"/>
            <a:ext cx="4661103" cy="7848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현대자동차 그룹 통합로그관리 표준 모델 수립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(</a:t>
            </a:r>
            <a:r>
              <a:rPr lang="ko-KR" altLang="en-US" sz="1000" b="1" dirty="0" err="1">
                <a:solidFill>
                  <a:srgbClr val="FFFF00"/>
                </a:solidFill>
                <a:latin typeface="+mn-ea"/>
              </a:rPr>
              <a:t>오토에버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)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 </a:t>
            </a:r>
            <a:endParaRPr lang="en-US" altLang="ko-KR" sz="1000" b="1" dirty="0">
              <a:solidFill>
                <a:srgbClr val="FFFF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감사대비 로그 원본 보존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개인정보 접속 기록 관리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유넷시스템 통합로그솔루션 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+ </a:t>
            </a:r>
            <a:r>
              <a:rPr lang="ko-KR" altLang="en-US" sz="1000" b="1" dirty="0" err="1">
                <a:solidFill>
                  <a:schemeClr val="bg1"/>
                </a:solidFill>
                <a:latin typeface="+mn-ea"/>
              </a:rPr>
              <a:t>올리브텍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WORM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스토리지</a:t>
            </a: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FA5FFE20-92BA-56DC-41B7-F6D690044CCD}"/>
              </a:ext>
            </a:extLst>
          </p:cNvPr>
          <p:cNvSpPr/>
          <p:nvPr/>
        </p:nvSpPr>
        <p:spPr>
          <a:xfrm>
            <a:off x="667249" y="2792154"/>
            <a:ext cx="1358090" cy="109280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000">
              <a:latin typeface="+mn-ea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FDE85F87-D0BE-48C9-19B3-09C87C9B7379}"/>
              </a:ext>
            </a:extLst>
          </p:cNvPr>
          <p:cNvSpPr/>
          <p:nvPr/>
        </p:nvSpPr>
        <p:spPr>
          <a:xfrm>
            <a:off x="793095" y="2655604"/>
            <a:ext cx="1152128" cy="18413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보안 인프라</a:t>
            </a:r>
          </a:p>
        </p:txBody>
      </p:sp>
      <p:sp>
        <p:nvSpPr>
          <p:cNvPr id="84" name="object 69">
            <a:extLst>
              <a:ext uri="{FF2B5EF4-FFF2-40B4-BE49-F238E27FC236}">
                <a16:creationId xmlns:a16="http://schemas.microsoft.com/office/drawing/2014/main" id="{892117C2-898D-6271-05FD-B42E5E21D588}"/>
              </a:ext>
            </a:extLst>
          </p:cNvPr>
          <p:cNvSpPr txBox="1"/>
          <p:nvPr/>
        </p:nvSpPr>
        <p:spPr>
          <a:xfrm>
            <a:off x="819065" y="3211382"/>
            <a:ext cx="189763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9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cs typeface="맑은 고딕"/>
              </a:rPr>
              <a:t>FW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맑은 고딕"/>
              <a:cs typeface="맑은 고딕"/>
            </a:endParaRPr>
          </a:p>
        </p:txBody>
      </p:sp>
      <p:sp>
        <p:nvSpPr>
          <p:cNvPr id="85" name="object 70">
            <a:extLst>
              <a:ext uri="{FF2B5EF4-FFF2-40B4-BE49-F238E27FC236}">
                <a16:creationId xmlns:a16="http://schemas.microsoft.com/office/drawing/2014/main" id="{6FA59F99-27E5-2933-8FCE-CE6AD1D54D2F}"/>
              </a:ext>
            </a:extLst>
          </p:cNvPr>
          <p:cNvSpPr/>
          <p:nvPr/>
        </p:nvSpPr>
        <p:spPr>
          <a:xfrm>
            <a:off x="791374" y="2910706"/>
            <a:ext cx="245146" cy="278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6" name="object 71">
            <a:extLst>
              <a:ext uri="{FF2B5EF4-FFF2-40B4-BE49-F238E27FC236}">
                <a16:creationId xmlns:a16="http://schemas.microsoft.com/office/drawing/2014/main" id="{D998CBF0-0034-6E94-4A06-31AA250F5370}"/>
              </a:ext>
            </a:extLst>
          </p:cNvPr>
          <p:cNvSpPr txBox="1"/>
          <p:nvPr/>
        </p:nvSpPr>
        <p:spPr>
          <a:xfrm>
            <a:off x="1450296" y="3205281"/>
            <a:ext cx="417726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9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cs typeface="맑은 고딕"/>
              </a:rPr>
              <a:t>I</a:t>
            </a:r>
            <a:r>
              <a:rPr sz="9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cs typeface="맑은 고딕"/>
              </a:rPr>
              <a:t>DS/</a:t>
            </a:r>
            <a:r>
              <a:rPr sz="9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cs typeface="맑은 고딕"/>
              </a:rPr>
              <a:t>IP</a:t>
            </a:r>
            <a:r>
              <a:rPr sz="9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cs typeface="맑은 고딕"/>
              </a:rPr>
              <a:t>S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맑은 고딕"/>
              <a:cs typeface="맑은 고딕"/>
            </a:endParaRPr>
          </a:p>
        </p:txBody>
      </p:sp>
      <p:sp>
        <p:nvSpPr>
          <p:cNvPr id="87" name="object 72">
            <a:extLst>
              <a:ext uri="{FF2B5EF4-FFF2-40B4-BE49-F238E27FC236}">
                <a16:creationId xmlns:a16="http://schemas.microsoft.com/office/drawing/2014/main" id="{F588F4CE-921A-FA69-42F4-57BEE403A9D4}"/>
              </a:ext>
            </a:extLst>
          </p:cNvPr>
          <p:cNvSpPr txBox="1"/>
          <p:nvPr/>
        </p:nvSpPr>
        <p:spPr>
          <a:xfrm>
            <a:off x="824564" y="3622887"/>
            <a:ext cx="266162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9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cs typeface="맑은 고딕"/>
              </a:rPr>
              <a:t>NAC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맑은 고딕"/>
              <a:cs typeface="맑은 고딕"/>
            </a:endParaRPr>
          </a:p>
        </p:txBody>
      </p:sp>
      <p:sp>
        <p:nvSpPr>
          <p:cNvPr id="88" name="object 73">
            <a:extLst>
              <a:ext uri="{FF2B5EF4-FFF2-40B4-BE49-F238E27FC236}">
                <a16:creationId xmlns:a16="http://schemas.microsoft.com/office/drawing/2014/main" id="{98B85528-0C0D-CB16-8E6B-DA4186D85138}"/>
              </a:ext>
            </a:extLst>
          </p:cNvPr>
          <p:cNvSpPr txBox="1"/>
          <p:nvPr/>
        </p:nvSpPr>
        <p:spPr>
          <a:xfrm>
            <a:off x="1546158" y="3630497"/>
            <a:ext cx="275403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9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cs typeface="맑은 고딕"/>
              </a:rPr>
              <a:t>UTM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맑은 고딕"/>
              <a:cs typeface="맑은 고딕"/>
            </a:endParaRPr>
          </a:p>
        </p:txBody>
      </p:sp>
      <p:sp>
        <p:nvSpPr>
          <p:cNvPr id="89" name="object 77">
            <a:extLst>
              <a:ext uri="{FF2B5EF4-FFF2-40B4-BE49-F238E27FC236}">
                <a16:creationId xmlns:a16="http://schemas.microsoft.com/office/drawing/2014/main" id="{DED28B2D-DF56-AECB-4225-029D8E2985AF}"/>
              </a:ext>
            </a:extLst>
          </p:cNvPr>
          <p:cNvSpPr/>
          <p:nvPr/>
        </p:nvSpPr>
        <p:spPr>
          <a:xfrm>
            <a:off x="1458059" y="2959634"/>
            <a:ext cx="402199" cy="180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0" name="object 78">
            <a:extLst>
              <a:ext uri="{FF2B5EF4-FFF2-40B4-BE49-F238E27FC236}">
                <a16:creationId xmlns:a16="http://schemas.microsoft.com/office/drawing/2014/main" id="{270C04A2-83EF-9450-3E39-9D82EB689D35}"/>
              </a:ext>
            </a:extLst>
          </p:cNvPr>
          <p:cNvSpPr/>
          <p:nvPr/>
        </p:nvSpPr>
        <p:spPr>
          <a:xfrm>
            <a:off x="693207" y="3493683"/>
            <a:ext cx="587033" cy="92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1" name="object 79">
            <a:extLst>
              <a:ext uri="{FF2B5EF4-FFF2-40B4-BE49-F238E27FC236}">
                <a16:creationId xmlns:a16="http://schemas.microsoft.com/office/drawing/2014/main" id="{827C9DF3-16C0-4038-C823-C3631B2CE32A}"/>
              </a:ext>
            </a:extLst>
          </p:cNvPr>
          <p:cNvSpPr/>
          <p:nvPr/>
        </p:nvSpPr>
        <p:spPr>
          <a:xfrm>
            <a:off x="1408887" y="3465023"/>
            <a:ext cx="554504" cy="1481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35E43E8A-A7C6-6DB1-BF7A-CC8ED9634E1B}"/>
              </a:ext>
            </a:extLst>
          </p:cNvPr>
          <p:cNvSpPr/>
          <p:nvPr/>
        </p:nvSpPr>
        <p:spPr>
          <a:xfrm>
            <a:off x="2179417" y="2786934"/>
            <a:ext cx="1358088" cy="109280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000">
              <a:latin typeface="+mn-ea"/>
            </a:endParaRPr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2E4F91EE-86BB-855D-D496-608140DF0E80}"/>
              </a:ext>
            </a:extLst>
          </p:cNvPr>
          <p:cNvSpPr/>
          <p:nvPr/>
        </p:nvSpPr>
        <p:spPr>
          <a:xfrm>
            <a:off x="2291875" y="2650384"/>
            <a:ext cx="1152128" cy="18413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네트워크 인프라</a:t>
            </a:r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326FE4CA-3DCD-429F-2595-534FE8276ED0}"/>
              </a:ext>
            </a:extLst>
          </p:cNvPr>
          <p:cNvSpPr/>
          <p:nvPr/>
        </p:nvSpPr>
        <p:spPr>
          <a:xfrm>
            <a:off x="3691583" y="2786934"/>
            <a:ext cx="1368152" cy="109280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000">
              <a:latin typeface="+mn-ea"/>
            </a:endParaRPr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D2C8E77F-F09E-294E-64CF-4BEBCFE15C5C}"/>
              </a:ext>
            </a:extLst>
          </p:cNvPr>
          <p:cNvSpPr/>
          <p:nvPr/>
        </p:nvSpPr>
        <p:spPr>
          <a:xfrm>
            <a:off x="3787815" y="2650384"/>
            <a:ext cx="1152128" cy="18413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서버</a:t>
            </a:r>
            <a:r>
              <a:rPr lang="en-US" altLang="ko-KR" sz="1000" b="1" dirty="0">
                <a:solidFill>
                  <a:schemeClr val="bg1"/>
                </a:solidFill>
                <a:latin typeface="+mj-ea"/>
                <a:ea typeface="+mj-ea"/>
              </a:rPr>
              <a:t>,</a:t>
            </a:r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어플리케이션</a:t>
            </a:r>
          </a:p>
        </p:txBody>
      </p:sp>
      <p:sp>
        <p:nvSpPr>
          <p:cNvPr id="96" name="object 74">
            <a:extLst>
              <a:ext uri="{FF2B5EF4-FFF2-40B4-BE49-F238E27FC236}">
                <a16:creationId xmlns:a16="http://schemas.microsoft.com/office/drawing/2014/main" id="{D413AEE7-67D6-90C4-D26D-1FECE362A46A}"/>
              </a:ext>
            </a:extLst>
          </p:cNvPr>
          <p:cNvSpPr txBox="1"/>
          <p:nvPr/>
        </p:nvSpPr>
        <p:spPr>
          <a:xfrm>
            <a:off x="2376240" y="3181871"/>
            <a:ext cx="412304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607695" algn="l"/>
              </a:tabLst>
            </a:pPr>
            <a:r>
              <a:rPr sz="900" spc="-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cs typeface="맑은 고딕"/>
              </a:rPr>
              <a:t>스위치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맑은 고딕"/>
              <a:cs typeface="맑은 고딕"/>
            </a:endParaRPr>
          </a:p>
        </p:txBody>
      </p:sp>
      <p:sp>
        <p:nvSpPr>
          <p:cNvPr id="97" name="object 75">
            <a:extLst>
              <a:ext uri="{FF2B5EF4-FFF2-40B4-BE49-F238E27FC236}">
                <a16:creationId xmlns:a16="http://schemas.microsoft.com/office/drawing/2014/main" id="{2565728F-DB1D-0B70-1F95-E5845985A5BF}"/>
              </a:ext>
            </a:extLst>
          </p:cNvPr>
          <p:cNvSpPr txBox="1"/>
          <p:nvPr/>
        </p:nvSpPr>
        <p:spPr>
          <a:xfrm>
            <a:off x="2438813" y="3663716"/>
            <a:ext cx="181746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9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cs typeface="맑은 고딕"/>
              </a:rPr>
              <a:t>AP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맑은 고딕"/>
              <a:cs typeface="맑은 고딕"/>
            </a:endParaRPr>
          </a:p>
        </p:txBody>
      </p:sp>
      <p:sp>
        <p:nvSpPr>
          <p:cNvPr id="98" name="object 76">
            <a:extLst>
              <a:ext uri="{FF2B5EF4-FFF2-40B4-BE49-F238E27FC236}">
                <a16:creationId xmlns:a16="http://schemas.microsoft.com/office/drawing/2014/main" id="{A8B28786-DE5C-FA0D-85FD-446F228BDB62}"/>
              </a:ext>
            </a:extLst>
          </p:cNvPr>
          <p:cNvSpPr txBox="1"/>
          <p:nvPr/>
        </p:nvSpPr>
        <p:spPr>
          <a:xfrm>
            <a:off x="3164940" y="3666576"/>
            <a:ext cx="175593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9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cs typeface="맑은 고딕"/>
              </a:rPr>
              <a:t>UC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맑은 고딕"/>
              <a:cs typeface="맑은 고딕"/>
            </a:endParaRPr>
          </a:p>
        </p:txBody>
      </p:sp>
      <p:sp>
        <p:nvSpPr>
          <p:cNvPr id="99" name="object 80">
            <a:extLst>
              <a:ext uri="{FF2B5EF4-FFF2-40B4-BE49-F238E27FC236}">
                <a16:creationId xmlns:a16="http://schemas.microsoft.com/office/drawing/2014/main" id="{63874A9B-5C87-2839-9FFB-7A539706DA3F}"/>
              </a:ext>
            </a:extLst>
          </p:cNvPr>
          <p:cNvSpPr/>
          <p:nvPr/>
        </p:nvSpPr>
        <p:spPr>
          <a:xfrm>
            <a:off x="2299601" y="2971880"/>
            <a:ext cx="527886" cy="1535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0" name="object 81">
            <a:extLst>
              <a:ext uri="{FF2B5EF4-FFF2-40B4-BE49-F238E27FC236}">
                <a16:creationId xmlns:a16="http://schemas.microsoft.com/office/drawing/2014/main" id="{E6503C4B-096D-22BE-E2DB-0650BEA8E00A}"/>
              </a:ext>
            </a:extLst>
          </p:cNvPr>
          <p:cNvSpPr/>
          <p:nvPr/>
        </p:nvSpPr>
        <p:spPr>
          <a:xfrm>
            <a:off x="2971503" y="2976871"/>
            <a:ext cx="490920" cy="951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1" name="object 82">
            <a:extLst>
              <a:ext uri="{FF2B5EF4-FFF2-40B4-BE49-F238E27FC236}">
                <a16:creationId xmlns:a16="http://schemas.microsoft.com/office/drawing/2014/main" id="{506106C5-B1B8-F7C8-0E8D-F8CBFF4A0FA4}"/>
              </a:ext>
            </a:extLst>
          </p:cNvPr>
          <p:cNvSpPr/>
          <p:nvPr/>
        </p:nvSpPr>
        <p:spPr>
          <a:xfrm>
            <a:off x="3128652" y="3429524"/>
            <a:ext cx="245460" cy="2568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2" name="object 93">
            <a:extLst>
              <a:ext uri="{FF2B5EF4-FFF2-40B4-BE49-F238E27FC236}">
                <a16:creationId xmlns:a16="http://schemas.microsoft.com/office/drawing/2014/main" id="{E2F29BA8-5076-8653-F850-5A5124877F4D}"/>
              </a:ext>
            </a:extLst>
          </p:cNvPr>
          <p:cNvSpPr/>
          <p:nvPr/>
        </p:nvSpPr>
        <p:spPr>
          <a:xfrm>
            <a:off x="2410310" y="3375684"/>
            <a:ext cx="346009" cy="2908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3" name="object 74">
            <a:extLst>
              <a:ext uri="{FF2B5EF4-FFF2-40B4-BE49-F238E27FC236}">
                <a16:creationId xmlns:a16="http://schemas.microsoft.com/office/drawing/2014/main" id="{C2C52C97-2131-1CA3-6D9D-B4B980F223EE}"/>
              </a:ext>
            </a:extLst>
          </p:cNvPr>
          <p:cNvSpPr txBox="1"/>
          <p:nvPr/>
        </p:nvSpPr>
        <p:spPr>
          <a:xfrm>
            <a:off x="3049728" y="3190003"/>
            <a:ext cx="375336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607695" algn="l"/>
              </a:tabLst>
            </a:pPr>
            <a:r>
              <a:rPr sz="900" spc="-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맑은 고딕"/>
                <a:cs typeface="맑은 고딕"/>
              </a:rPr>
              <a:t>라우터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맑은 고딕"/>
              <a:cs typeface="맑은 고딕"/>
            </a:endParaRPr>
          </a:p>
        </p:txBody>
      </p:sp>
      <p:sp>
        <p:nvSpPr>
          <p:cNvPr id="104" name="object 92">
            <a:extLst>
              <a:ext uri="{FF2B5EF4-FFF2-40B4-BE49-F238E27FC236}">
                <a16:creationId xmlns:a16="http://schemas.microsoft.com/office/drawing/2014/main" id="{FD48DC91-4DFD-56B7-5965-53AA445307AD}"/>
              </a:ext>
            </a:extLst>
          </p:cNvPr>
          <p:cNvSpPr/>
          <p:nvPr/>
        </p:nvSpPr>
        <p:spPr>
          <a:xfrm>
            <a:off x="4084378" y="2902194"/>
            <a:ext cx="291281" cy="2768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05" name="그림 104">
            <a:extLst>
              <a:ext uri="{FF2B5EF4-FFF2-40B4-BE49-F238E27FC236}">
                <a16:creationId xmlns:a16="http://schemas.microsoft.com/office/drawing/2014/main" id="{AFF1CFC1-9504-95A7-9263-B39EEACD1C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78" y="3173507"/>
            <a:ext cx="265347" cy="267385"/>
          </a:xfrm>
          <a:prstGeom prst="rect">
            <a:avLst/>
          </a:prstGeom>
        </p:spPr>
      </p:pic>
      <p:pic>
        <p:nvPicPr>
          <p:cNvPr id="106" name="그림 105">
            <a:extLst>
              <a:ext uri="{FF2B5EF4-FFF2-40B4-BE49-F238E27FC236}">
                <a16:creationId xmlns:a16="http://schemas.microsoft.com/office/drawing/2014/main" id="{BCA7D826-CAB3-6782-8B3C-B05F5578A7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98" y="3539093"/>
            <a:ext cx="606777" cy="309838"/>
          </a:xfrm>
          <a:prstGeom prst="rect">
            <a:avLst/>
          </a:prstGeom>
        </p:spPr>
      </p:pic>
      <p:pic>
        <p:nvPicPr>
          <p:cNvPr id="107" name="그림 106">
            <a:extLst>
              <a:ext uri="{FF2B5EF4-FFF2-40B4-BE49-F238E27FC236}">
                <a16:creationId xmlns:a16="http://schemas.microsoft.com/office/drawing/2014/main" id="{86220434-3590-0804-B1F8-9064ED983DF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21667" r="4311" b="20667"/>
          <a:stretch/>
        </p:blipFill>
        <p:spPr>
          <a:xfrm>
            <a:off x="4220044" y="3216177"/>
            <a:ext cx="752372" cy="232752"/>
          </a:xfrm>
          <a:prstGeom prst="rect">
            <a:avLst/>
          </a:prstGeom>
        </p:spPr>
      </p:pic>
      <p:pic>
        <p:nvPicPr>
          <p:cNvPr id="108" name="그림 107">
            <a:extLst>
              <a:ext uri="{FF2B5EF4-FFF2-40B4-BE49-F238E27FC236}">
                <a16:creationId xmlns:a16="http://schemas.microsoft.com/office/drawing/2014/main" id="{DD4CDF8D-ECD5-2009-3F7E-0FF78CB8D3D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9" b="43099"/>
          <a:stretch/>
        </p:blipFill>
        <p:spPr>
          <a:xfrm>
            <a:off x="3781887" y="3523575"/>
            <a:ext cx="694089" cy="88052"/>
          </a:xfrm>
          <a:prstGeom prst="rect">
            <a:avLst/>
          </a:prstGeom>
        </p:spPr>
      </p:pic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CCAE7CE2-EE07-8F1D-3B99-DEFE9C45B211}"/>
              </a:ext>
            </a:extLst>
          </p:cNvPr>
          <p:cNvGrpSpPr/>
          <p:nvPr/>
        </p:nvGrpSpPr>
        <p:grpSpPr>
          <a:xfrm>
            <a:off x="2348448" y="5079979"/>
            <a:ext cx="889855" cy="764504"/>
            <a:chOff x="763139" y="6979250"/>
            <a:chExt cx="917130" cy="857262"/>
          </a:xfrm>
        </p:grpSpPr>
        <p:pic>
          <p:nvPicPr>
            <p:cNvPr id="173" name="그림 172">
              <a:extLst>
                <a:ext uri="{FF2B5EF4-FFF2-40B4-BE49-F238E27FC236}">
                  <a16:creationId xmlns:a16="http://schemas.microsoft.com/office/drawing/2014/main" id="{42D5C12B-ECAE-2345-4831-2868B22F7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86" b="33686"/>
            <a:stretch/>
          </p:blipFill>
          <p:spPr>
            <a:xfrm>
              <a:off x="763139" y="7550758"/>
              <a:ext cx="917130" cy="285754"/>
            </a:xfrm>
            <a:prstGeom prst="rect">
              <a:avLst/>
            </a:prstGeom>
          </p:spPr>
        </p:pic>
        <p:pic>
          <p:nvPicPr>
            <p:cNvPr id="174" name="그림 173">
              <a:extLst>
                <a:ext uri="{FF2B5EF4-FFF2-40B4-BE49-F238E27FC236}">
                  <a16:creationId xmlns:a16="http://schemas.microsoft.com/office/drawing/2014/main" id="{6F82566C-458D-E0F4-EC5F-ED9A1003B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86" b="33686"/>
            <a:stretch/>
          </p:blipFill>
          <p:spPr>
            <a:xfrm>
              <a:off x="763139" y="7265004"/>
              <a:ext cx="917130" cy="285754"/>
            </a:xfrm>
            <a:prstGeom prst="rect">
              <a:avLst/>
            </a:prstGeom>
          </p:spPr>
        </p:pic>
        <p:pic>
          <p:nvPicPr>
            <p:cNvPr id="175" name="그림 174">
              <a:extLst>
                <a:ext uri="{FF2B5EF4-FFF2-40B4-BE49-F238E27FC236}">
                  <a16:creationId xmlns:a16="http://schemas.microsoft.com/office/drawing/2014/main" id="{18D0E116-6912-9FBD-32A2-BEF22D215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86" b="33686"/>
            <a:stretch/>
          </p:blipFill>
          <p:spPr>
            <a:xfrm>
              <a:off x="763139" y="6979250"/>
              <a:ext cx="917130" cy="285754"/>
            </a:xfrm>
            <a:prstGeom prst="rect">
              <a:avLst/>
            </a:prstGeom>
          </p:spPr>
        </p:pic>
      </p:grpSp>
      <p:sp>
        <p:nvSpPr>
          <p:cNvPr id="176" name="직사각형 175">
            <a:extLst>
              <a:ext uri="{FF2B5EF4-FFF2-40B4-BE49-F238E27FC236}">
                <a16:creationId xmlns:a16="http://schemas.microsoft.com/office/drawing/2014/main" id="{24582390-2F06-95D7-2564-53C402862983}"/>
              </a:ext>
            </a:extLst>
          </p:cNvPr>
          <p:cNvSpPr/>
          <p:nvPr/>
        </p:nvSpPr>
        <p:spPr>
          <a:xfrm>
            <a:off x="2241186" y="5879001"/>
            <a:ext cx="1121639" cy="2308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b="1" spc="-150" dirty="0">
                <a:solidFill>
                  <a:schemeClr val="bg1"/>
                </a:solidFill>
                <a:latin typeface="+mj-ea"/>
                <a:ea typeface="+mj-ea"/>
              </a:rPr>
              <a:t>통합로그관리 서버</a:t>
            </a:r>
            <a:endParaRPr lang="en-US" altLang="ko-KR" sz="1000" b="1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7" name="직사각형 176">
            <a:extLst>
              <a:ext uri="{FF2B5EF4-FFF2-40B4-BE49-F238E27FC236}">
                <a16:creationId xmlns:a16="http://schemas.microsoft.com/office/drawing/2014/main" id="{5DA92DBA-150E-F15D-0720-F4C70928EE40}"/>
              </a:ext>
            </a:extLst>
          </p:cNvPr>
          <p:cNvSpPr/>
          <p:nvPr/>
        </p:nvSpPr>
        <p:spPr>
          <a:xfrm>
            <a:off x="742077" y="5892074"/>
            <a:ext cx="1126158" cy="232719"/>
          </a:xfrm>
          <a:prstGeom prst="rect">
            <a:avLst/>
          </a:prstGeom>
          <a:solidFill>
            <a:srgbClr val="0070C0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+mj-ea"/>
                <a:ea typeface="+mj-ea"/>
              </a:rPr>
              <a:t>WORM </a:t>
            </a:r>
            <a:r>
              <a:rPr lang="ko-KR" altLang="en-US" sz="1000" b="1" dirty="0">
                <a:solidFill>
                  <a:schemeClr val="bg1"/>
                </a:solidFill>
                <a:latin typeface="+mj-ea"/>
                <a:ea typeface="+mj-ea"/>
              </a:rPr>
              <a:t>스토리지</a:t>
            </a:r>
          </a:p>
        </p:txBody>
      </p:sp>
      <p:pic>
        <p:nvPicPr>
          <p:cNvPr id="178" name="그림 177">
            <a:extLst>
              <a:ext uri="{FF2B5EF4-FFF2-40B4-BE49-F238E27FC236}">
                <a16:creationId xmlns:a16="http://schemas.microsoft.com/office/drawing/2014/main" id="{B447A8E4-428B-13F1-E432-795C6160126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53" b="98934" l="0" r="100000">
                        <a14:foregroundMark x1="95336" y1="71215" x2="95336" y2="91471"/>
                        <a14:foregroundMark x1="32242" y1="95096" x2="37480" y2="94456"/>
                        <a14:foregroundMark x1="18290" y1="96162" x2="20827" y2="96375"/>
                        <a14:backgroundMark x1="900" y1="4691" x2="655" y2="9595"/>
                        <a14:backgroundMark x1="736" y1="89126" x2="450" y2="97015"/>
                        <a14:backgroundMark x1="2209" y1="97015" x2="9206" y2="98294"/>
                        <a14:backgroundMark x1="8797" y1="98081" x2="48895" y2="99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0" t="3896" r="413" b="2892"/>
          <a:stretch/>
        </p:blipFill>
        <p:spPr>
          <a:xfrm>
            <a:off x="683810" y="5572543"/>
            <a:ext cx="1223019" cy="267061"/>
          </a:xfrm>
          <a:prstGeom prst="rect">
            <a:avLst/>
          </a:prstGeom>
        </p:spPr>
      </p:pic>
      <p:sp>
        <p:nvSpPr>
          <p:cNvPr id="179" name="TextBox 70">
            <a:extLst>
              <a:ext uri="{FF2B5EF4-FFF2-40B4-BE49-F238E27FC236}">
                <a16:creationId xmlns:a16="http://schemas.microsoft.com/office/drawing/2014/main" id="{5FCE4EFA-8D23-0B33-7A94-D92C00418F01}"/>
              </a:ext>
            </a:extLst>
          </p:cNvPr>
          <p:cNvSpPr txBox="1"/>
          <p:nvPr/>
        </p:nvSpPr>
        <p:spPr>
          <a:xfrm>
            <a:off x="1768507" y="4296980"/>
            <a:ext cx="2427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Syslog, SNMP Trap, Log File, NetFlow … </a:t>
            </a:r>
            <a:endParaRPr lang="ko-KR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80" name="직선 연결선 179">
            <a:extLst>
              <a:ext uri="{FF2B5EF4-FFF2-40B4-BE49-F238E27FC236}">
                <a16:creationId xmlns:a16="http://schemas.microsoft.com/office/drawing/2014/main" id="{15DCC03E-6C2A-E2B5-F2DC-DB11C3BF4E70}"/>
              </a:ext>
            </a:extLst>
          </p:cNvPr>
          <p:cNvCxnSpPr/>
          <p:nvPr/>
        </p:nvCxnSpPr>
        <p:spPr>
          <a:xfrm flipV="1">
            <a:off x="1369159" y="4201935"/>
            <a:ext cx="2980539" cy="822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연결선 180">
            <a:extLst>
              <a:ext uri="{FF2B5EF4-FFF2-40B4-BE49-F238E27FC236}">
                <a16:creationId xmlns:a16="http://schemas.microsoft.com/office/drawing/2014/main" id="{AA9E352B-24EF-7A55-5F12-104844311F48}"/>
              </a:ext>
            </a:extLst>
          </p:cNvPr>
          <p:cNvCxnSpPr>
            <a:cxnSpLocks/>
          </p:cNvCxnSpPr>
          <p:nvPr/>
        </p:nvCxnSpPr>
        <p:spPr>
          <a:xfrm>
            <a:off x="2756319" y="3863282"/>
            <a:ext cx="0" cy="121669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직선 연결선 181">
            <a:extLst>
              <a:ext uri="{FF2B5EF4-FFF2-40B4-BE49-F238E27FC236}">
                <a16:creationId xmlns:a16="http://schemas.microsoft.com/office/drawing/2014/main" id="{C27DC242-4706-A756-43CA-7D996A067ACE}"/>
              </a:ext>
            </a:extLst>
          </p:cNvPr>
          <p:cNvCxnSpPr/>
          <p:nvPr/>
        </p:nvCxnSpPr>
        <p:spPr>
          <a:xfrm>
            <a:off x="4335781" y="3900326"/>
            <a:ext cx="0" cy="30983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직선 연결선 182">
            <a:extLst>
              <a:ext uri="{FF2B5EF4-FFF2-40B4-BE49-F238E27FC236}">
                <a16:creationId xmlns:a16="http://schemas.microsoft.com/office/drawing/2014/main" id="{9B0CC696-12B3-304B-6BFD-349747DECD38}"/>
              </a:ext>
            </a:extLst>
          </p:cNvPr>
          <p:cNvCxnSpPr/>
          <p:nvPr/>
        </p:nvCxnSpPr>
        <p:spPr>
          <a:xfrm>
            <a:off x="1363103" y="3911774"/>
            <a:ext cx="0" cy="30983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직선 연결선 183">
            <a:extLst>
              <a:ext uri="{FF2B5EF4-FFF2-40B4-BE49-F238E27FC236}">
                <a16:creationId xmlns:a16="http://schemas.microsoft.com/office/drawing/2014/main" id="{C4342E04-C552-4805-909B-EA6D350509D0}"/>
              </a:ext>
            </a:extLst>
          </p:cNvPr>
          <p:cNvCxnSpPr/>
          <p:nvPr/>
        </p:nvCxnSpPr>
        <p:spPr>
          <a:xfrm>
            <a:off x="1369159" y="3900326"/>
            <a:ext cx="0" cy="30983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70">
            <a:extLst>
              <a:ext uri="{FF2B5EF4-FFF2-40B4-BE49-F238E27FC236}">
                <a16:creationId xmlns:a16="http://schemas.microsoft.com/office/drawing/2014/main" id="{3B05EBCF-CCDF-C6E2-57B0-81011862DD8D}"/>
              </a:ext>
            </a:extLst>
          </p:cNvPr>
          <p:cNvSpPr txBox="1"/>
          <p:nvPr/>
        </p:nvSpPr>
        <p:spPr>
          <a:xfrm>
            <a:off x="2702530" y="4655707"/>
            <a:ext cx="6943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로그 수집</a:t>
            </a:r>
          </a:p>
        </p:txBody>
      </p:sp>
      <p:cxnSp>
        <p:nvCxnSpPr>
          <p:cNvPr id="186" name="직선 연결선 185">
            <a:extLst>
              <a:ext uri="{FF2B5EF4-FFF2-40B4-BE49-F238E27FC236}">
                <a16:creationId xmlns:a16="http://schemas.microsoft.com/office/drawing/2014/main" id="{86F5906F-23F8-682B-A195-24CE3BEC6FEE}"/>
              </a:ext>
            </a:extLst>
          </p:cNvPr>
          <p:cNvCxnSpPr>
            <a:cxnSpLocks/>
            <a:stCxn id="175" idx="1"/>
          </p:cNvCxnSpPr>
          <p:nvPr/>
        </p:nvCxnSpPr>
        <p:spPr>
          <a:xfrm flipH="1" flipV="1">
            <a:off x="1339955" y="5200391"/>
            <a:ext cx="1008493" cy="70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직선 화살표 연결선 186">
            <a:extLst>
              <a:ext uri="{FF2B5EF4-FFF2-40B4-BE49-F238E27FC236}">
                <a16:creationId xmlns:a16="http://schemas.microsoft.com/office/drawing/2014/main" id="{1900535E-794C-4CC3-9F08-CF4F71D18F9A}"/>
              </a:ext>
            </a:extLst>
          </p:cNvPr>
          <p:cNvCxnSpPr/>
          <p:nvPr/>
        </p:nvCxnSpPr>
        <p:spPr>
          <a:xfrm>
            <a:off x="1339955" y="5213960"/>
            <a:ext cx="536" cy="37368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70">
            <a:extLst>
              <a:ext uri="{FF2B5EF4-FFF2-40B4-BE49-F238E27FC236}">
                <a16:creationId xmlns:a16="http://schemas.microsoft.com/office/drawing/2014/main" id="{A41E8469-D961-DECF-D9C6-1F103F2E9960}"/>
              </a:ext>
            </a:extLst>
          </p:cNvPr>
          <p:cNvSpPr txBox="1"/>
          <p:nvPr/>
        </p:nvSpPr>
        <p:spPr>
          <a:xfrm>
            <a:off x="1186199" y="5238714"/>
            <a:ext cx="11019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원본 로그 저장</a:t>
            </a:r>
          </a:p>
        </p:txBody>
      </p:sp>
      <p:pic>
        <p:nvPicPr>
          <p:cNvPr id="207" name="그림 206">
            <a:extLst>
              <a:ext uri="{FF2B5EF4-FFF2-40B4-BE49-F238E27FC236}">
                <a16:creationId xmlns:a16="http://schemas.microsoft.com/office/drawing/2014/main" id="{A301B892-60A0-58E7-B19E-58DBE23C083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7030" y="913658"/>
            <a:ext cx="1294531" cy="361630"/>
          </a:xfrm>
          <a:prstGeom prst="rect">
            <a:avLst/>
          </a:prstGeom>
        </p:spPr>
      </p:pic>
      <p:pic>
        <p:nvPicPr>
          <p:cNvPr id="210" name="그림 209">
            <a:extLst>
              <a:ext uri="{FF2B5EF4-FFF2-40B4-BE49-F238E27FC236}">
                <a16:creationId xmlns:a16="http://schemas.microsoft.com/office/drawing/2014/main" id="{3DEF02D0-8A2F-BB36-8397-943168A4B6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27585" y="2899627"/>
            <a:ext cx="1122523" cy="3137877"/>
          </a:xfrm>
          <a:prstGeom prst="rect">
            <a:avLst/>
          </a:prstGeom>
        </p:spPr>
      </p:pic>
      <p:pic>
        <p:nvPicPr>
          <p:cNvPr id="213" name="그림 212">
            <a:extLst>
              <a:ext uri="{FF2B5EF4-FFF2-40B4-BE49-F238E27FC236}">
                <a16:creationId xmlns:a16="http://schemas.microsoft.com/office/drawing/2014/main" id="{5FEF3E37-D7F2-85D3-F4AB-F4DD77042E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14338" y="3125458"/>
            <a:ext cx="3271624" cy="27141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21F7D71-5776-0A5A-EBE6-8B67FBADC9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28652" y="1050258"/>
            <a:ext cx="1179178" cy="24154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F0B0646-5431-688A-8D30-6B29BB01172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49698" y="1028599"/>
            <a:ext cx="853247" cy="252917"/>
          </a:xfrm>
          <a:prstGeom prst="rect">
            <a:avLst/>
          </a:prstGeom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A9DBED7-E044-B3E6-B41F-EDB3174F6A1F}"/>
              </a:ext>
            </a:extLst>
          </p:cNvPr>
          <p:cNvSpPr/>
          <p:nvPr/>
        </p:nvSpPr>
        <p:spPr>
          <a:xfrm>
            <a:off x="617438" y="4814888"/>
            <a:ext cx="1521090" cy="1464601"/>
          </a:xfrm>
          <a:prstGeom prst="roundRect">
            <a:avLst>
              <a:gd name="adj" fmla="val 4961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666BFCD-3B2D-E4FA-5DB0-A7F1201DE2D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7526" y="4920145"/>
            <a:ext cx="967594" cy="1982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D067C93-66D7-FD20-E020-88CC1D0E2A1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5995" y="4592594"/>
            <a:ext cx="957305" cy="2740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89AF40-063F-CBE8-433E-662F55AA1E87}"/>
              </a:ext>
            </a:extLst>
          </p:cNvPr>
          <p:cNvSpPr txBox="1"/>
          <p:nvPr/>
        </p:nvSpPr>
        <p:spPr>
          <a:xfrm>
            <a:off x="2361992" y="5117339"/>
            <a:ext cx="7137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>
                <a:solidFill>
                  <a:schemeClr val="bg1"/>
                </a:solidFill>
              </a:rPr>
              <a:t>수집서버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006A3216-385E-99A0-AAAB-5E1873A669D9}"/>
              </a:ext>
            </a:extLst>
          </p:cNvPr>
          <p:cNvSpPr/>
          <p:nvPr/>
        </p:nvSpPr>
        <p:spPr>
          <a:xfrm>
            <a:off x="3537505" y="4993482"/>
            <a:ext cx="1426067" cy="1141312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B4EE9B-D694-40A1-7B80-5A4E97FB1F23}"/>
              </a:ext>
            </a:extLst>
          </p:cNvPr>
          <p:cNvSpPr txBox="1"/>
          <p:nvPr/>
        </p:nvSpPr>
        <p:spPr>
          <a:xfrm>
            <a:off x="3950866" y="5861531"/>
            <a:ext cx="11700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</a:rPr>
              <a:t>with IFS Kernel</a:t>
            </a:r>
            <a:endParaRPr lang="ko-KR" altLang="en-US" sz="900" b="1" dirty="0">
              <a:solidFill>
                <a:schemeClr val="bg1"/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62CC765B-1E7D-B2F8-AF7D-DA3B5CF743B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95639" y="5664574"/>
            <a:ext cx="697131" cy="190277"/>
          </a:xfrm>
          <a:prstGeom prst="rect">
            <a:avLst/>
          </a:prstGeom>
        </p:spPr>
      </p:pic>
      <p:sp>
        <p:nvSpPr>
          <p:cNvPr id="34" name="순서도: 자기 디스크 33">
            <a:extLst>
              <a:ext uri="{FF2B5EF4-FFF2-40B4-BE49-F238E27FC236}">
                <a16:creationId xmlns:a16="http://schemas.microsoft.com/office/drawing/2014/main" id="{619E4920-AB6D-6327-3FF8-AD22EC4AAFDF}"/>
              </a:ext>
            </a:extLst>
          </p:cNvPr>
          <p:cNvSpPr/>
          <p:nvPr/>
        </p:nvSpPr>
        <p:spPr>
          <a:xfrm>
            <a:off x="3571211" y="5636282"/>
            <a:ext cx="575058" cy="342034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dirty="0">
                <a:solidFill>
                  <a:schemeClr val="tx1"/>
                </a:solidFill>
              </a:rPr>
              <a:t>WORM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E0831895-949C-5E22-0C7B-8E29436B07FB}"/>
              </a:ext>
            </a:extLst>
          </p:cNvPr>
          <p:cNvCxnSpPr>
            <a:cxnSpLocks/>
          </p:cNvCxnSpPr>
          <p:nvPr/>
        </p:nvCxnSpPr>
        <p:spPr>
          <a:xfrm>
            <a:off x="3800333" y="5363390"/>
            <a:ext cx="0" cy="240918"/>
          </a:xfrm>
          <a:prstGeom prst="straightConnector1">
            <a:avLst/>
          </a:prstGeom>
          <a:ln w="127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70">
            <a:extLst>
              <a:ext uri="{FF2B5EF4-FFF2-40B4-BE49-F238E27FC236}">
                <a16:creationId xmlns:a16="http://schemas.microsoft.com/office/drawing/2014/main" id="{5518F20B-5D5B-1873-BB57-C272659AE75B}"/>
              </a:ext>
            </a:extLst>
          </p:cNvPr>
          <p:cNvSpPr txBox="1"/>
          <p:nvPr/>
        </p:nvSpPr>
        <p:spPr>
          <a:xfrm>
            <a:off x="3343883" y="4997211"/>
            <a:ext cx="110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b="1" dirty="0">
                <a:solidFill>
                  <a:schemeClr val="bg1"/>
                </a:solidFill>
                <a:latin typeface="+mj-ea"/>
                <a:ea typeface="+mj-ea"/>
              </a:rPr>
              <a:t>원본 </a:t>
            </a:r>
            <a:endParaRPr lang="en-US" altLang="ko-KR" sz="9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900" b="1" dirty="0">
                <a:solidFill>
                  <a:schemeClr val="bg1"/>
                </a:solidFill>
                <a:latin typeface="+mj-ea"/>
                <a:ea typeface="+mj-ea"/>
              </a:rPr>
              <a:t>로그 저장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20EEDAB-6131-914E-AB88-5CCC3A837FE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62352" y="5277879"/>
            <a:ext cx="747047" cy="221438"/>
          </a:xfrm>
          <a:prstGeom prst="rect">
            <a:avLst/>
          </a:prstGeom>
        </p:spPr>
      </p:pic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A346C716-6595-371E-42E3-0E78FD63B6D5}"/>
              </a:ext>
            </a:extLst>
          </p:cNvPr>
          <p:cNvCxnSpPr/>
          <p:nvPr/>
        </p:nvCxnSpPr>
        <p:spPr>
          <a:xfrm>
            <a:off x="3803319" y="5370704"/>
            <a:ext cx="385762" cy="0"/>
          </a:xfrm>
          <a:prstGeom prst="line">
            <a:avLst/>
          </a:prstGeom>
          <a:ln w="127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F61B720A-C273-70EB-665F-980ED7EDF028}"/>
              </a:ext>
            </a:extLst>
          </p:cNvPr>
          <p:cNvSpPr/>
          <p:nvPr/>
        </p:nvSpPr>
        <p:spPr>
          <a:xfrm>
            <a:off x="3462435" y="4809536"/>
            <a:ext cx="1597300" cy="1464601"/>
          </a:xfrm>
          <a:prstGeom prst="roundRect">
            <a:avLst>
              <a:gd name="adj" fmla="val 4961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4870CD49-8FED-72C6-F4B8-67277830EF4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34271" y="4671735"/>
            <a:ext cx="1122735" cy="239487"/>
          </a:xfrm>
          <a:prstGeom prst="rect">
            <a:avLst/>
          </a:prstGeom>
        </p:spPr>
      </p:pic>
      <p:pic>
        <p:nvPicPr>
          <p:cNvPr id="52" name="Picture 4" descr="http://imgnews.naver.com/image/015/2011/03/31/9127908d6f7c08d3173257b1c4767657.jpg">
            <a:hlinkClick r:id="rId26"/>
            <a:extLst>
              <a:ext uri="{FF2B5EF4-FFF2-40B4-BE49-F238E27FC236}">
                <a16:creationId xmlns:a16="http://schemas.microsoft.com/office/drawing/2014/main" id="{4D4547D3-2141-A128-200A-F19DD8557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r="6012"/>
          <a:stretch/>
        </p:blipFill>
        <p:spPr bwMode="auto">
          <a:xfrm>
            <a:off x="6821545" y="851050"/>
            <a:ext cx="909537" cy="41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59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" y="222104"/>
            <a:ext cx="1081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활용사례 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SCADA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로그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국가재난안전통신망 녹취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녹화</a:t>
            </a:r>
            <a:endParaRPr lang="ko-KR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9" name="모서리가 둥근 직사각형 224">
            <a:extLst>
              <a:ext uri="{FF2B5EF4-FFF2-40B4-BE49-F238E27FC236}">
                <a16:creationId xmlns:a16="http://schemas.microsoft.com/office/drawing/2014/main" id="{BD2688C8-F4F5-045F-DC9E-A25B9171AA0B}"/>
              </a:ext>
            </a:extLst>
          </p:cNvPr>
          <p:cNvSpPr/>
          <p:nvPr/>
        </p:nvSpPr>
        <p:spPr bwMode="auto">
          <a:xfrm>
            <a:off x="537852" y="1302102"/>
            <a:ext cx="5057956" cy="235102"/>
          </a:xfrm>
          <a:prstGeom prst="roundRect">
            <a:avLst>
              <a:gd name="adj" fmla="val 7182"/>
            </a:avLst>
          </a:prstGeom>
          <a:solidFill>
            <a:srgbClr val="92D050"/>
          </a:solidFill>
          <a:ln>
            <a:noFill/>
          </a:ln>
          <a:effectLst/>
        </p:spPr>
        <p:txBody>
          <a:bodyPr lIns="72000" tIns="36000" rIns="72000" bIns="36000" rtlCol="0" anchor="ctr"/>
          <a:lstStyle/>
          <a:p>
            <a:pPr algn="ctr">
              <a:spcBef>
                <a:spcPts val="300"/>
              </a:spcBef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인천공항 레이더 </a:t>
            </a:r>
            <a:r>
              <a:rPr lang="ko-KR" altLang="en-US" sz="1200" b="1" spc="-50" dirty="0" err="1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관제팀</a:t>
            </a:r>
            <a:endParaRPr lang="ko-KR" altLang="en-US" sz="1200" b="1" spc="-50" dirty="0">
              <a:ln>
                <a:solidFill>
                  <a:srgbClr val="3E3A39">
                    <a:alpha val="0"/>
                  </a:srgbClr>
                </a:solidFill>
              </a:ln>
              <a:solidFill>
                <a:prstClr val="white"/>
              </a:solidFill>
              <a:latin typeface="+mn-ea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7BE03D4-2899-AA07-B073-B40CF5ECBDA1}"/>
              </a:ext>
            </a:extLst>
          </p:cNvPr>
          <p:cNvSpPr txBox="1"/>
          <p:nvPr/>
        </p:nvSpPr>
        <p:spPr>
          <a:xfrm>
            <a:off x="540348" y="1572274"/>
            <a:ext cx="5060352" cy="7550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폐쇄 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SCADA 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망으로 운영</a:t>
            </a:r>
            <a:endParaRPr lang="en-US" altLang="ko-KR" sz="1000" b="1" dirty="0">
              <a:solidFill>
                <a:srgbClr val="FFFF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국가 주요시설로 국정원 보안지침에 따라 로그 삭제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.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변조 방지 저장 의무</a:t>
            </a:r>
            <a:endParaRPr lang="en-US" altLang="ko-KR" sz="10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나일소프트 </a:t>
            </a:r>
            <a:r>
              <a:rPr lang="en-US" altLang="ko-KR" sz="1000" b="1" dirty="0" err="1">
                <a:solidFill>
                  <a:schemeClr val="bg1"/>
                </a:solidFill>
                <a:latin typeface="+mn-ea"/>
              </a:rPr>
              <a:t>LogCops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 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통합로그솔루션 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+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물리적 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WORM 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스토리지 구성</a:t>
            </a:r>
            <a:endParaRPr lang="en-US" altLang="ko-KR" sz="1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1" name="사다리꼴 110">
            <a:extLst>
              <a:ext uri="{FF2B5EF4-FFF2-40B4-BE49-F238E27FC236}">
                <a16:creationId xmlns:a16="http://schemas.microsoft.com/office/drawing/2014/main" id="{A8DE3E8E-D0FA-D70A-2D31-B8B658B6C2CA}"/>
              </a:ext>
            </a:extLst>
          </p:cNvPr>
          <p:cNvSpPr/>
          <p:nvPr/>
        </p:nvSpPr>
        <p:spPr>
          <a:xfrm rot="10800000">
            <a:off x="542744" y="2382166"/>
            <a:ext cx="5057956" cy="139153"/>
          </a:xfrm>
          <a:prstGeom prst="trapezoid">
            <a:avLst>
              <a:gd name="adj" fmla="val 21737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모서리가 둥근 직사각형 130">
            <a:extLst>
              <a:ext uri="{FF2B5EF4-FFF2-40B4-BE49-F238E27FC236}">
                <a16:creationId xmlns:a16="http://schemas.microsoft.com/office/drawing/2014/main" id="{D599D261-FC49-B110-1E1E-6D2916B241B3}"/>
              </a:ext>
            </a:extLst>
          </p:cNvPr>
          <p:cNvSpPr/>
          <p:nvPr/>
        </p:nvSpPr>
        <p:spPr>
          <a:xfrm>
            <a:off x="6343742" y="2580199"/>
            <a:ext cx="5062848" cy="3806254"/>
          </a:xfrm>
          <a:prstGeom prst="roundRect">
            <a:avLst>
              <a:gd name="adj" fmla="val 3320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모서리가 둥근 직사각형 224">
            <a:extLst>
              <a:ext uri="{FF2B5EF4-FFF2-40B4-BE49-F238E27FC236}">
                <a16:creationId xmlns:a16="http://schemas.microsoft.com/office/drawing/2014/main" id="{DA6C72C0-8545-1FED-64A9-427D38BC5E53}"/>
              </a:ext>
            </a:extLst>
          </p:cNvPr>
          <p:cNvSpPr/>
          <p:nvPr/>
        </p:nvSpPr>
        <p:spPr bwMode="auto">
          <a:xfrm>
            <a:off x="6361733" y="1300887"/>
            <a:ext cx="5046049" cy="202453"/>
          </a:xfrm>
          <a:prstGeom prst="roundRect">
            <a:avLst>
              <a:gd name="adj" fmla="val 7182"/>
            </a:avLst>
          </a:prstGeom>
          <a:solidFill>
            <a:srgbClr val="92D050"/>
          </a:solidFill>
          <a:ln>
            <a:noFill/>
          </a:ln>
          <a:effectLst/>
        </p:spPr>
        <p:txBody>
          <a:bodyPr lIns="72000" tIns="36000" rIns="72000" bIns="36000" rtlCol="0" anchor="ctr"/>
          <a:lstStyle/>
          <a:p>
            <a:pPr algn="ctr">
              <a:spcBef>
                <a:spcPts val="300"/>
              </a:spcBef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국가재난안전통신망 녹취</a:t>
            </a:r>
            <a:r>
              <a:rPr lang="en-US" altLang="ko-KR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,</a:t>
            </a:r>
            <a:r>
              <a:rPr lang="ko-KR" altLang="en-US" sz="1200" b="1" spc="-50" dirty="0">
                <a:ln>
                  <a:solidFill>
                    <a:srgbClr val="3E3A39">
                      <a:alpha val="0"/>
                    </a:srgbClr>
                  </a:solidFill>
                </a:ln>
                <a:solidFill>
                  <a:prstClr val="white"/>
                </a:solidFill>
                <a:latin typeface="+mn-ea"/>
              </a:rPr>
              <a:t>녹화 보존</a:t>
            </a:r>
          </a:p>
        </p:txBody>
      </p:sp>
      <p:sp>
        <p:nvSpPr>
          <p:cNvPr id="126" name="사다리꼴 125">
            <a:extLst>
              <a:ext uri="{FF2B5EF4-FFF2-40B4-BE49-F238E27FC236}">
                <a16:creationId xmlns:a16="http://schemas.microsoft.com/office/drawing/2014/main" id="{64EABF47-5934-B868-D56E-2487A7CE3548}"/>
              </a:ext>
            </a:extLst>
          </p:cNvPr>
          <p:cNvSpPr/>
          <p:nvPr/>
        </p:nvSpPr>
        <p:spPr>
          <a:xfrm rot="10800000">
            <a:off x="6377008" y="2382968"/>
            <a:ext cx="5029582" cy="138351"/>
          </a:xfrm>
          <a:prstGeom prst="trapezoid">
            <a:avLst>
              <a:gd name="adj" fmla="val 21737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4" name="모서리가 둥근 직사각형 90">
            <a:extLst>
              <a:ext uri="{FF2B5EF4-FFF2-40B4-BE49-F238E27FC236}">
                <a16:creationId xmlns:a16="http://schemas.microsoft.com/office/drawing/2014/main" id="{8AB2A5C0-329F-F770-501B-1267D23848C4}"/>
              </a:ext>
            </a:extLst>
          </p:cNvPr>
          <p:cNvSpPr/>
          <p:nvPr/>
        </p:nvSpPr>
        <p:spPr>
          <a:xfrm>
            <a:off x="537852" y="2589502"/>
            <a:ext cx="5062848" cy="3806254"/>
          </a:xfrm>
          <a:prstGeom prst="roundRect">
            <a:avLst>
              <a:gd name="adj" fmla="val 3320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DE81B89-317A-8BC4-00D2-C71019759016}"/>
              </a:ext>
            </a:extLst>
          </p:cNvPr>
          <p:cNvSpPr txBox="1"/>
          <p:nvPr/>
        </p:nvSpPr>
        <p:spPr>
          <a:xfrm>
            <a:off x="6377008" y="1562219"/>
            <a:ext cx="5025118" cy="7550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국가재난안전통신망에 접속되는 약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40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여 만대 단말기 녹화</a:t>
            </a:r>
            <a:r>
              <a:rPr lang="en-US" altLang="ko-KR" sz="1000" b="1" dirty="0">
                <a:solidFill>
                  <a:srgbClr val="FFFF00"/>
                </a:solidFill>
                <a:latin typeface="+mn-ea"/>
              </a:rPr>
              <a:t>,</a:t>
            </a:r>
            <a:r>
              <a:rPr lang="ko-KR" altLang="en-US" sz="1000" b="1" dirty="0" err="1">
                <a:solidFill>
                  <a:srgbClr val="FFFF00"/>
                </a:solidFill>
                <a:latin typeface="+mn-ea"/>
              </a:rPr>
              <a:t>녹취록</a:t>
            </a:r>
            <a:r>
              <a:rPr lang="ko-KR" altLang="en-US" sz="1000" b="1" dirty="0">
                <a:solidFill>
                  <a:srgbClr val="FFFF00"/>
                </a:solidFill>
                <a:latin typeface="+mn-ea"/>
              </a:rPr>
              <a:t> 보존 </a:t>
            </a:r>
            <a:endParaRPr lang="en-US" altLang="ko-KR" sz="1000" b="1" dirty="0">
              <a:solidFill>
                <a:srgbClr val="FFFF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소방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.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경찰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.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해경의 각종 단말기 통신 데이터 원본 보존</a:t>
            </a:r>
            <a:endParaRPr lang="en-US" altLang="ko-KR" sz="10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대구청사 시스템과 서울청사 시스템 간 주기적 원격 복제 </a:t>
            </a:r>
          </a:p>
        </p:txBody>
      </p:sp>
      <p:sp>
        <p:nvSpPr>
          <p:cNvPr id="3" name="모서리가 둥근 직사각형 87">
            <a:extLst>
              <a:ext uri="{FF2B5EF4-FFF2-40B4-BE49-F238E27FC236}">
                <a16:creationId xmlns:a16="http://schemas.microsoft.com/office/drawing/2014/main" id="{85063990-E56E-6CFD-80BF-7A3C82213201}"/>
              </a:ext>
            </a:extLst>
          </p:cNvPr>
          <p:cNvSpPr/>
          <p:nvPr/>
        </p:nvSpPr>
        <p:spPr>
          <a:xfrm>
            <a:off x="625645" y="3707052"/>
            <a:ext cx="2067549" cy="2643743"/>
          </a:xfrm>
          <a:prstGeom prst="roundRect">
            <a:avLst>
              <a:gd name="adj" fmla="val 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latin typeface="+mn-ea"/>
            </a:endParaRPr>
          </a:p>
        </p:txBody>
      </p:sp>
      <p:sp>
        <p:nvSpPr>
          <p:cNvPr id="4" name="모서리가 둥근 직사각형 88">
            <a:extLst>
              <a:ext uri="{FF2B5EF4-FFF2-40B4-BE49-F238E27FC236}">
                <a16:creationId xmlns:a16="http://schemas.microsoft.com/office/drawing/2014/main" id="{AC2564C7-C86E-64F9-C126-CF03E075FB4E}"/>
              </a:ext>
            </a:extLst>
          </p:cNvPr>
          <p:cNvSpPr/>
          <p:nvPr/>
        </p:nvSpPr>
        <p:spPr>
          <a:xfrm>
            <a:off x="763474" y="5599483"/>
            <a:ext cx="1700382" cy="51788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latin typeface="+mn-ea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37A3231-522E-1C97-D7B6-B1F551EB7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6040" y="5756567"/>
            <a:ext cx="1315262" cy="22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81882D7-8157-74BF-4BD9-70E59A5915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0" b="33780"/>
          <a:stretch/>
        </p:blipFill>
        <p:spPr>
          <a:xfrm flipV="1">
            <a:off x="649857" y="4901859"/>
            <a:ext cx="1893318" cy="517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DD9221-F54E-BD49-78DF-7DE6D94EE505}"/>
              </a:ext>
            </a:extLst>
          </p:cNvPr>
          <p:cNvSpPr txBox="1"/>
          <p:nvPr/>
        </p:nvSpPr>
        <p:spPr>
          <a:xfrm>
            <a:off x="771707" y="4974470"/>
            <a:ext cx="13393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통합 로그 관리시스템</a:t>
            </a:r>
            <a:endParaRPr lang="en-US" altLang="ko-KR" sz="9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A443AF0-FE95-DB71-9251-F29FAFF30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0" y="5628473"/>
            <a:ext cx="483671" cy="354218"/>
          </a:xfrm>
          <a:prstGeom prst="rect">
            <a:avLst/>
          </a:prstGeom>
        </p:spPr>
      </p:pic>
      <p:cxnSp>
        <p:nvCxnSpPr>
          <p:cNvPr id="11" name="꺾인 연결선 96">
            <a:extLst>
              <a:ext uri="{FF2B5EF4-FFF2-40B4-BE49-F238E27FC236}">
                <a16:creationId xmlns:a16="http://schemas.microsoft.com/office/drawing/2014/main" id="{8AFE527F-CB34-C9DE-B569-CCEFAF3E5449}"/>
              </a:ext>
            </a:extLst>
          </p:cNvPr>
          <p:cNvCxnSpPr>
            <a:cxnSpLocks/>
            <a:stCxn id="16" idx="2"/>
          </p:cNvCxnSpPr>
          <p:nvPr/>
        </p:nvCxnSpPr>
        <p:spPr>
          <a:xfrm rot="16200000" flipH="1">
            <a:off x="1122175" y="5112601"/>
            <a:ext cx="241532" cy="732232"/>
          </a:xfrm>
          <a:prstGeom prst="bentConnector2">
            <a:avLst/>
          </a:prstGeom>
          <a:ln w="6350">
            <a:solidFill>
              <a:srgbClr val="0070C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모서리가 둥근 직사각형 98">
            <a:extLst>
              <a:ext uri="{FF2B5EF4-FFF2-40B4-BE49-F238E27FC236}">
                <a16:creationId xmlns:a16="http://schemas.microsoft.com/office/drawing/2014/main" id="{9650132D-C3F8-5F5A-0A9A-D4D544E12ACA}"/>
              </a:ext>
            </a:extLst>
          </p:cNvPr>
          <p:cNvSpPr/>
          <p:nvPr/>
        </p:nvSpPr>
        <p:spPr>
          <a:xfrm>
            <a:off x="914081" y="6050873"/>
            <a:ext cx="1434335" cy="222216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000" b="1" dirty="0">
                <a:latin typeface="+mn-ea"/>
              </a:rPr>
              <a:t>WORM </a:t>
            </a:r>
            <a:r>
              <a:rPr lang="ko-KR" altLang="en-US" sz="1000" b="1" dirty="0">
                <a:latin typeface="+mn-ea"/>
              </a:rPr>
              <a:t>스토리지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09E1D9-915B-DA37-2498-578D902BE599}"/>
              </a:ext>
            </a:extLst>
          </p:cNvPr>
          <p:cNvSpPr txBox="1"/>
          <p:nvPr/>
        </p:nvSpPr>
        <p:spPr>
          <a:xfrm>
            <a:off x="1288443" y="4660172"/>
            <a:ext cx="676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>
                <a:solidFill>
                  <a:srgbClr val="C00000"/>
                </a:solidFill>
                <a:latin typeface="+mn-ea"/>
              </a:rPr>
              <a:t>syslog</a:t>
            </a:r>
            <a:endParaRPr lang="ko-KR" altLang="en-US" sz="900" dirty="0">
              <a:solidFill>
                <a:srgbClr val="C00000"/>
              </a:solidFill>
              <a:latin typeface="+mn-ea"/>
            </a:endParaRPr>
          </a:p>
        </p:txBody>
      </p:sp>
      <p:cxnSp>
        <p:nvCxnSpPr>
          <p:cNvPr id="15" name="꺾인 연결선 100">
            <a:extLst>
              <a:ext uri="{FF2B5EF4-FFF2-40B4-BE49-F238E27FC236}">
                <a16:creationId xmlns:a16="http://schemas.microsoft.com/office/drawing/2014/main" id="{C260A509-E001-DBAB-6BFC-502F07322074}"/>
              </a:ext>
            </a:extLst>
          </p:cNvPr>
          <p:cNvCxnSpPr>
            <a:cxnSpLocks/>
            <a:stCxn id="21" idx="2"/>
            <a:endCxn id="8" idx="2"/>
          </p:cNvCxnSpPr>
          <p:nvPr/>
        </p:nvCxnSpPr>
        <p:spPr>
          <a:xfrm rot="16200000" flipH="1">
            <a:off x="1063914" y="4369256"/>
            <a:ext cx="482563" cy="582641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모서리가 둥근 직사각형 104">
            <a:extLst>
              <a:ext uri="{FF2B5EF4-FFF2-40B4-BE49-F238E27FC236}">
                <a16:creationId xmlns:a16="http://schemas.microsoft.com/office/drawing/2014/main" id="{3E60B1E0-1EC0-E600-2CB4-1432EE3AE8DE}"/>
              </a:ext>
            </a:extLst>
          </p:cNvPr>
          <p:cNvSpPr/>
          <p:nvPr/>
        </p:nvSpPr>
        <p:spPr>
          <a:xfrm>
            <a:off x="689412" y="5204062"/>
            <a:ext cx="374826" cy="153889"/>
          </a:xfrm>
          <a:prstGeom prst="roundRect">
            <a:avLst>
              <a:gd name="adj" fmla="val 0"/>
            </a:avLst>
          </a:prstGeom>
          <a:solidFill>
            <a:srgbClr val="7D7D7D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900" dirty="0">
                <a:latin typeface="+mn-ea"/>
              </a:rPr>
              <a:t>수집</a:t>
            </a:r>
          </a:p>
        </p:txBody>
      </p:sp>
      <p:sp>
        <p:nvSpPr>
          <p:cNvPr id="17" name="모서리가 둥근 직사각형 105">
            <a:extLst>
              <a:ext uri="{FF2B5EF4-FFF2-40B4-BE49-F238E27FC236}">
                <a16:creationId xmlns:a16="http://schemas.microsoft.com/office/drawing/2014/main" id="{BADB2664-1D96-7385-7C19-1E3A267E49DB}"/>
              </a:ext>
            </a:extLst>
          </p:cNvPr>
          <p:cNvSpPr/>
          <p:nvPr/>
        </p:nvSpPr>
        <p:spPr>
          <a:xfrm>
            <a:off x="1115206" y="5204062"/>
            <a:ext cx="374826" cy="153889"/>
          </a:xfrm>
          <a:prstGeom prst="roundRect">
            <a:avLst>
              <a:gd name="adj" fmla="val 0"/>
            </a:avLst>
          </a:prstGeom>
          <a:solidFill>
            <a:srgbClr val="7D7D7D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900">
                <a:latin typeface="+mn-ea"/>
              </a:rPr>
              <a:t>분석</a:t>
            </a:r>
          </a:p>
        </p:txBody>
      </p:sp>
      <p:sp>
        <p:nvSpPr>
          <p:cNvPr id="18" name="모서리가 둥근 직사각형 106">
            <a:extLst>
              <a:ext uri="{FF2B5EF4-FFF2-40B4-BE49-F238E27FC236}">
                <a16:creationId xmlns:a16="http://schemas.microsoft.com/office/drawing/2014/main" id="{96C57CE2-0882-1B34-7401-4531011E5B2B}"/>
              </a:ext>
            </a:extLst>
          </p:cNvPr>
          <p:cNvSpPr/>
          <p:nvPr/>
        </p:nvSpPr>
        <p:spPr>
          <a:xfrm>
            <a:off x="1549836" y="5204062"/>
            <a:ext cx="374826" cy="153889"/>
          </a:xfrm>
          <a:prstGeom prst="roundRect">
            <a:avLst>
              <a:gd name="adj" fmla="val 0"/>
            </a:avLst>
          </a:prstGeom>
          <a:solidFill>
            <a:srgbClr val="7D7D7D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900" dirty="0">
                <a:latin typeface="+mn-ea"/>
              </a:rPr>
              <a:t>검색</a:t>
            </a:r>
          </a:p>
        </p:txBody>
      </p:sp>
      <p:sp>
        <p:nvSpPr>
          <p:cNvPr id="19" name="모서리가 둥근 직사각형 107">
            <a:extLst>
              <a:ext uri="{FF2B5EF4-FFF2-40B4-BE49-F238E27FC236}">
                <a16:creationId xmlns:a16="http://schemas.microsoft.com/office/drawing/2014/main" id="{7B6EF33C-784A-E348-0B9C-2BC94E076229}"/>
              </a:ext>
            </a:extLst>
          </p:cNvPr>
          <p:cNvSpPr/>
          <p:nvPr/>
        </p:nvSpPr>
        <p:spPr>
          <a:xfrm>
            <a:off x="1996815" y="5204062"/>
            <a:ext cx="374826" cy="153889"/>
          </a:xfrm>
          <a:prstGeom prst="roundRect">
            <a:avLst>
              <a:gd name="adj" fmla="val 0"/>
            </a:avLst>
          </a:prstGeom>
          <a:solidFill>
            <a:srgbClr val="7D7D7D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900" dirty="0">
                <a:latin typeface="+mn-ea"/>
              </a:rPr>
              <a:t>보고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8250E879-240C-4081-B56E-47A163EEB9AB}"/>
              </a:ext>
            </a:extLst>
          </p:cNvPr>
          <p:cNvSpPr/>
          <p:nvPr/>
        </p:nvSpPr>
        <p:spPr>
          <a:xfrm>
            <a:off x="785410" y="3996108"/>
            <a:ext cx="1757765" cy="47808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latin typeface="+mn-ea"/>
            </a:endParaRPr>
          </a:p>
        </p:txBody>
      </p:sp>
      <p:sp>
        <p:nvSpPr>
          <p:cNvPr id="21" name="모서리가 둥근 직사각형 109">
            <a:extLst>
              <a:ext uri="{FF2B5EF4-FFF2-40B4-BE49-F238E27FC236}">
                <a16:creationId xmlns:a16="http://schemas.microsoft.com/office/drawing/2014/main" id="{B51B6DF0-44E8-4F77-9CDF-233FC1626D7F}"/>
              </a:ext>
            </a:extLst>
          </p:cNvPr>
          <p:cNvSpPr/>
          <p:nvPr/>
        </p:nvSpPr>
        <p:spPr>
          <a:xfrm>
            <a:off x="815241" y="4045264"/>
            <a:ext cx="397267" cy="374032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보안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장비</a:t>
            </a:r>
          </a:p>
        </p:txBody>
      </p:sp>
      <p:sp>
        <p:nvSpPr>
          <p:cNvPr id="22" name="모서리가 둥근 직사각형 110">
            <a:extLst>
              <a:ext uri="{FF2B5EF4-FFF2-40B4-BE49-F238E27FC236}">
                <a16:creationId xmlns:a16="http://schemas.microsoft.com/office/drawing/2014/main" id="{257FAB81-9C42-F4C7-32E0-6DDA14F4145D}"/>
              </a:ext>
            </a:extLst>
          </p:cNvPr>
          <p:cNvSpPr/>
          <p:nvPr/>
        </p:nvSpPr>
        <p:spPr>
          <a:xfrm>
            <a:off x="1286120" y="4044334"/>
            <a:ext cx="569658" cy="374551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네트워크 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장비</a:t>
            </a:r>
          </a:p>
        </p:txBody>
      </p:sp>
      <p:sp>
        <p:nvSpPr>
          <p:cNvPr id="23" name="모서리가 둥근 직사각형 111">
            <a:extLst>
              <a:ext uri="{FF2B5EF4-FFF2-40B4-BE49-F238E27FC236}">
                <a16:creationId xmlns:a16="http://schemas.microsoft.com/office/drawing/2014/main" id="{36FA1D37-BFA0-1DEB-0AAA-CE45DA1942A7}"/>
              </a:ext>
            </a:extLst>
          </p:cNvPr>
          <p:cNvSpPr/>
          <p:nvPr/>
        </p:nvSpPr>
        <p:spPr>
          <a:xfrm>
            <a:off x="1931696" y="4037770"/>
            <a:ext cx="554248" cy="374032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서버 및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솔루션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261047-1606-4EFF-C0D6-38DA35DB873C}"/>
              </a:ext>
            </a:extLst>
          </p:cNvPr>
          <p:cNvSpPr txBox="1"/>
          <p:nvPr/>
        </p:nvSpPr>
        <p:spPr>
          <a:xfrm>
            <a:off x="692390" y="3810200"/>
            <a:ext cx="1850785" cy="133838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>
            <a:defPPr>
              <a:defRPr lang="ko-KR"/>
            </a:defPPr>
            <a:lvl1pPr algn="ctr">
              <a:defRPr sz="1000">
                <a:latin typeface="+mn-ea"/>
              </a:defRPr>
            </a:lvl1pPr>
          </a:lstStyle>
          <a:p>
            <a:r>
              <a:rPr lang="ko-KR" altLang="en-US" dirty="0"/>
              <a:t>데이터 처리 장비 </a:t>
            </a:r>
            <a:r>
              <a:rPr lang="en-US" altLang="ko-KR" dirty="0"/>
              <a:t>(</a:t>
            </a:r>
            <a:r>
              <a:rPr lang="ko-KR" altLang="en-US" dirty="0"/>
              <a:t>약 </a:t>
            </a:r>
            <a:r>
              <a:rPr lang="en-US" altLang="ko-KR" dirty="0"/>
              <a:t>150</a:t>
            </a:r>
            <a:r>
              <a:rPr lang="ko-KR" altLang="en-US" dirty="0"/>
              <a:t>대</a:t>
            </a:r>
            <a:r>
              <a:rPr lang="en-US" altLang="ko-KR" dirty="0"/>
              <a:t>)</a:t>
            </a:r>
            <a:endParaRPr lang="ko-KR" altLang="en-US" dirty="0"/>
          </a:p>
        </p:txBody>
      </p:sp>
      <p:cxnSp>
        <p:nvCxnSpPr>
          <p:cNvPr id="25" name="꺾인 연결선 113">
            <a:extLst>
              <a:ext uri="{FF2B5EF4-FFF2-40B4-BE49-F238E27FC236}">
                <a16:creationId xmlns:a16="http://schemas.microsoft.com/office/drawing/2014/main" id="{BD1DB44B-9FBB-74B8-7F74-36436E529954}"/>
              </a:ext>
            </a:extLst>
          </p:cNvPr>
          <p:cNvCxnSpPr>
            <a:cxnSpLocks/>
            <a:stCxn id="22" idx="2"/>
            <a:endCxn id="8" idx="2"/>
          </p:cNvCxnSpPr>
          <p:nvPr/>
        </p:nvCxnSpPr>
        <p:spPr>
          <a:xfrm rot="16200000" flipH="1">
            <a:off x="1342245" y="4647588"/>
            <a:ext cx="482974" cy="25567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꺾인 연결선 114">
            <a:extLst>
              <a:ext uri="{FF2B5EF4-FFF2-40B4-BE49-F238E27FC236}">
                <a16:creationId xmlns:a16="http://schemas.microsoft.com/office/drawing/2014/main" id="{5DDF952E-198C-060F-8E18-0CC3B1743676}"/>
              </a:ext>
            </a:extLst>
          </p:cNvPr>
          <p:cNvCxnSpPr>
            <a:cxnSpLocks/>
            <a:stCxn id="23" idx="2"/>
            <a:endCxn id="8" idx="2"/>
          </p:cNvCxnSpPr>
          <p:nvPr/>
        </p:nvCxnSpPr>
        <p:spPr>
          <a:xfrm rot="5400000">
            <a:off x="1657640" y="4350678"/>
            <a:ext cx="490057" cy="612304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꺾인 연결선 133">
            <a:extLst>
              <a:ext uri="{FF2B5EF4-FFF2-40B4-BE49-F238E27FC236}">
                <a16:creationId xmlns:a16="http://schemas.microsoft.com/office/drawing/2014/main" id="{2A9AE0C9-2D92-0BB9-182F-BC272FB03AC3}"/>
              </a:ext>
            </a:extLst>
          </p:cNvPr>
          <p:cNvCxnSpPr>
            <a:cxnSpLocks/>
            <a:stCxn id="17" idx="2"/>
          </p:cNvCxnSpPr>
          <p:nvPr/>
        </p:nvCxnSpPr>
        <p:spPr>
          <a:xfrm rot="16200000" flipH="1">
            <a:off x="1310068" y="5350502"/>
            <a:ext cx="241532" cy="256430"/>
          </a:xfrm>
          <a:prstGeom prst="bentConnector2">
            <a:avLst/>
          </a:prstGeom>
          <a:ln w="6350">
            <a:solidFill>
              <a:srgbClr val="0070C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꺾인 연결선 134">
            <a:extLst>
              <a:ext uri="{FF2B5EF4-FFF2-40B4-BE49-F238E27FC236}">
                <a16:creationId xmlns:a16="http://schemas.microsoft.com/office/drawing/2014/main" id="{B13C812A-A92F-B923-F3CD-18A0C64C6745}"/>
              </a:ext>
            </a:extLst>
          </p:cNvPr>
          <p:cNvCxnSpPr>
            <a:cxnSpLocks/>
            <a:stCxn id="18" idx="2"/>
          </p:cNvCxnSpPr>
          <p:nvPr/>
        </p:nvCxnSpPr>
        <p:spPr>
          <a:xfrm rot="5400000">
            <a:off x="1505951" y="5368185"/>
            <a:ext cx="241532" cy="221064"/>
          </a:xfrm>
          <a:prstGeom prst="bentConnector3">
            <a:avLst>
              <a:gd name="adj1" fmla="val 50000"/>
            </a:avLst>
          </a:prstGeom>
          <a:ln w="6350">
            <a:solidFill>
              <a:srgbClr val="0070C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꺾인 연결선 135">
            <a:extLst>
              <a:ext uri="{FF2B5EF4-FFF2-40B4-BE49-F238E27FC236}">
                <a16:creationId xmlns:a16="http://schemas.microsoft.com/office/drawing/2014/main" id="{6337681B-B87D-9B75-5676-4E3E40167F67}"/>
              </a:ext>
            </a:extLst>
          </p:cNvPr>
          <p:cNvCxnSpPr>
            <a:cxnSpLocks/>
            <a:stCxn id="19" idx="2"/>
          </p:cNvCxnSpPr>
          <p:nvPr/>
        </p:nvCxnSpPr>
        <p:spPr>
          <a:xfrm rot="5400000">
            <a:off x="1718725" y="5133980"/>
            <a:ext cx="241532" cy="689474"/>
          </a:xfrm>
          <a:prstGeom prst="bentConnector2">
            <a:avLst/>
          </a:prstGeom>
          <a:ln w="6350">
            <a:solidFill>
              <a:srgbClr val="0070C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모서리가 둥근 직사각형 137">
            <a:extLst>
              <a:ext uri="{FF2B5EF4-FFF2-40B4-BE49-F238E27FC236}">
                <a16:creationId xmlns:a16="http://schemas.microsoft.com/office/drawing/2014/main" id="{273BCB3F-C74E-F678-6B03-087F7C8B5625}"/>
              </a:ext>
            </a:extLst>
          </p:cNvPr>
          <p:cNvSpPr/>
          <p:nvPr/>
        </p:nvSpPr>
        <p:spPr>
          <a:xfrm>
            <a:off x="625645" y="3522760"/>
            <a:ext cx="2067549" cy="199147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>
                <a:latin typeface="+mn-ea"/>
              </a:rPr>
              <a:t>운영 시스템</a:t>
            </a: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717C2DF7-1E97-FD68-AE47-00868C1024D7}"/>
              </a:ext>
            </a:extLst>
          </p:cNvPr>
          <p:cNvGrpSpPr/>
          <p:nvPr/>
        </p:nvGrpSpPr>
        <p:grpSpPr>
          <a:xfrm>
            <a:off x="1081361" y="2645624"/>
            <a:ext cx="3859601" cy="570019"/>
            <a:chOff x="2817424" y="1812149"/>
            <a:chExt cx="3859601" cy="570019"/>
          </a:xfrm>
        </p:grpSpPr>
        <p:sp>
          <p:nvSpPr>
            <p:cNvPr id="72" name="모서리가 둥근 직사각형 141">
              <a:extLst>
                <a:ext uri="{FF2B5EF4-FFF2-40B4-BE49-F238E27FC236}">
                  <a16:creationId xmlns:a16="http://schemas.microsoft.com/office/drawing/2014/main" id="{31B75842-7F0E-F256-D945-0281D8D6A771}"/>
                </a:ext>
              </a:extLst>
            </p:cNvPr>
            <p:cNvSpPr/>
            <p:nvPr/>
          </p:nvSpPr>
          <p:spPr>
            <a:xfrm>
              <a:off x="2817424" y="1812149"/>
              <a:ext cx="3859601" cy="570019"/>
            </a:xfrm>
            <a:prstGeom prst="roundRect">
              <a:avLst>
                <a:gd name="adj" fmla="val 9265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pic>
          <p:nvPicPr>
            <p:cNvPr id="73" name="그림 72">
              <a:extLst>
                <a:ext uri="{FF2B5EF4-FFF2-40B4-BE49-F238E27FC236}">
                  <a16:creationId xmlns:a16="http://schemas.microsoft.com/office/drawing/2014/main" id="{C794E1B8-233B-BF37-064C-F1039285F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2251" y="1889559"/>
              <a:ext cx="425145" cy="429937"/>
            </a:xfrm>
            <a:prstGeom prst="rect">
              <a:avLst/>
            </a:prstGeom>
          </p:spPr>
        </p:pic>
        <p:pic>
          <p:nvPicPr>
            <p:cNvPr id="74" name="그림 73">
              <a:extLst>
                <a:ext uri="{FF2B5EF4-FFF2-40B4-BE49-F238E27FC236}">
                  <a16:creationId xmlns:a16="http://schemas.microsoft.com/office/drawing/2014/main" id="{4F16AC77-4788-7E40-76A0-413026F12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93" t="5682" r="20793" b="5682"/>
            <a:stretch/>
          </p:blipFill>
          <p:spPr>
            <a:xfrm>
              <a:off x="3414271" y="1869535"/>
              <a:ext cx="422886" cy="445854"/>
            </a:xfrm>
            <a:prstGeom prst="rect">
              <a:avLst/>
            </a:prstGeom>
          </p:spPr>
        </p:pic>
        <p:pic>
          <p:nvPicPr>
            <p:cNvPr id="75" name="그림 74">
              <a:extLst>
                <a:ext uri="{FF2B5EF4-FFF2-40B4-BE49-F238E27FC236}">
                  <a16:creationId xmlns:a16="http://schemas.microsoft.com/office/drawing/2014/main" id="{9500483B-5D51-DF48-2911-DEF6CD9F9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2" r="21572"/>
            <a:stretch/>
          </p:blipFill>
          <p:spPr>
            <a:xfrm>
              <a:off x="2987304" y="1878857"/>
              <a:ext cx="350398" cy="451343"/>
            </a:xfrm>
            <a:prstGeom prst="rect">
              <a:avLst/>
            </a:prstGeom>
          </p:spPr>
        </p:pic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DBAC6CDC-1403-A2C5-1936-DA69BECAB4A8}"/>
                </a:ext>
              </a:extLst>
            </p:cNvPr>
            <p:cNvSpPr/>
            <p:nvPr/>
          </p:nvSpPr>
          <p:spPr>
            <a:xfrm>
              <a:off x="4725128" y="1888433"/>
              <a:ext cx="1897627" cy="4036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수집 데이터를 이용하여 비행기</a:t>
              </a:r>
              <a:r>
                <a:rPr lang="en-US" altLang="ko-K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, </a:t>
              </a:r>
              <a:r>
                <a:rPr lang="ko-KR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관제탑</a:t>
              </a:r>
              <a:r>
                <a:rPr lang="en-US" altLang="ko-K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 </a:t>
              </a:r>
              <a:r>
                <a:rPr lang="ko-KR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등에서 활용</a:t>
              </a:r>
            </a:p>
          </p:txBody>
        </p:sp>
      </p:grpSp>
      <p:grpSp>
        <p:nvGrpSpPr>
          <p:cNvPr id="141" name="그룹 140">
            <a:extLst>
              <a:ext uri="{FF2B5EF4-FFF2-40B4-BE49-F238E27FC236}">
                <a16:creationId xmlns:a16="http://schemas.microsoft.com/office/drawing/2014/main" id="{C8C740BC-F5AE-A2A0-B610-F280C821EFF9}"/>
              </a:ext>
            </a:extLst>
          </p:cNvPr>
          <p:cNvGrpSpPr/>
          <p:nvPr/>
        </p:nvGrpSpPr>
        <p:grpSpPr>
          <a:xfrm>
            <a:off x="2875366" y="3707753"/>
            <a:ext cx="329225" cy="1027352"/>
            <a:chOff x="2813822" y="3701811"/>
            <a:chExt cx="329225" cy="1027352"/>
          </a:xfrm>
        </p:grpSpPr>
        <p:pic>
          <p:nvPicPr>
            <p:cNvPr id="78" name="그림 77">
              <a:extLst>
                <a:ext uri="{FF2B5EF4-FFF2-40B4-BE49-F238E27FC236}">
                  <a16:creationId xmlns:a16="http://schemas.microsoft.com/office/drawing/2014/main" id="{BE0FD1F5-E9BD-2172-B85D-DC0F085DE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0" t="3105" r="4357" b="4292"/>
            <a:stretch/>
          </p:blipFill>
          <p:spPr>
            <a:xfrm>
              <a:off x="2874491" y="4075178"/>
              <a:ext cx="216917" cy="204452"/>
            </a:xfrm>
            <a:prstGeom prst="rect">
              <a:avLst/>
            </a:prstGeom>
          </p:spPr>
        </p:pic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4E417B09-D38B-7269-ED3E-8338AD85A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7" t="5916" r="7247" b="5916"/>
            <a:stretch/>
          </p:blipFill>
          <p:spPr>
            <a:xfrm>
              <a:off x="2874491" y="3753471"/>
              <a:ext cx="216917" cy="210522"/>
            </a:xfrm>
            <a:prstGeom prst="rect">
              <a:avLst/>
            </a:prstGeom>
          </p:spPr>
        </p:pic>
        <p:pic>
          <p:nvPicPr>
            <p:cNvPr id="80" name="그림 79">
              <a:extLst>
                <a:ext uri="{FF2B5EF4-FFF2-40B4-BE49-F238E27FC236}">
                  <a16:creationId xmlns:a16="http://schemas.microsoft.com/office/drawing/2014/main" id="{BAFD9A45-4CAB-D367-0FC5-1B3E5D66F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4507" y="4425248"/>
              <a:ext cx="216917" cy="204165"/>
            </a:xfrm>
            <a:prstGeom prst="rect">
              <a:avLst/>
            </a:prstGeom>
          </p:spPr>
        </p:pic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1FAD4FD2-12DF-BD99-B8EE-1CA91BF95F7D}"/>
                </a:ext>
              </a:extLst>
            </p:cNvPr>
            <p:cNvSpPr/>
            <p:nvPr/>
          </p:nvSpPr>
          <p:spPr>
            <a:xfrm>
              <a:off x="2813822" y="3701811"/>
              <a:ext cx="329225" cy="1027352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>
                <a:latin typeface="+mn-ea"/>
              </a:endParaRPr>
            </a:p>
          </p:txBody>
        </p:sp>
      </p:grpSp>
      <p:sp>
        <p:nvSpPr>
          <p:cNvPr id="112" name="모서리가 둥근 직사각형 87">
            <a:extLst>
              <a:ext uri="{FF2B5EF4-FFF2-40B4-BE49-F238E27FC236}">
                <a16:creationId xmlns:a16="http://schemas.microsoft.com/office/drawing/2014/main" id="{6385499E-1574-89EA-1663-73138970CCFC}"/>
              </a:ext>
            </a:extLst>
          </p:cNvPr>
          <p:cNvSpPr/>
          <p:nvPr/>
        </p:nvSpPr>
        <p:spPr>
          <a:xfrm>
            <a:off x="3414108" y="3695145"/>
            <a:ext cx="2067549" cy="2643743"/>
          </a:xfrm>
          <a:prstGeom prst="roundRect">
            <a:avLst>
              <a:gd name="adj" fmla="val 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latin typeface="+mn-ea"/>
            </a:endParaRPr>
          </a:p>
        </p:txBody>
      </p:sp>
      <p:sp>
        <p:nvSpPr>
          <p:cNvPr id="113" name="모서리가 둥근 직사각형 88">
            <a:extLst>
              <a:ext uri="{FF2B5EF4-FFF2-40B4-BE49-F238E27FC236}">
                <a16:creationId xmlns:a16="http://schemas.microsoft.com/office/drawing/2014/main" id="{F1AD0222-28B0-2AB4-E868-5FC46BFDA3AB}"/>
              </a:ext>
            </a:extLst>
          </p:cNvPr>
          <p:cNvSpPr/>
          <p:nvPr/>
        </p:nvSpPr>
        <p:spPr>
          <a:xfrm>
            <a:off x="3551937" y="5587576"/>
            <a:ext cx="1700382" cy="51788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latin typeface="+mn-ea"/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id="{5A3D3847-9439-0DAB-6DC5-22D84D4A6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4503" y="5744660"/>
            <a:ext cx="1315262" cy="22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그림 114">
            <a:extLst>
              <a:ext uri="{FF2B5EF4-FFF2-40B4-BE49-F238E27FC236}">
                <a16:creationId xmlns:a16="http://schemas.microsoft.com/office/drawing/2014/main" id="{108D8A3D-F894-5825-346F-C1E180C9F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0" b="33780"/>
          <a:stretch/>
        </p:blipFill>
        <p:spPr>
          <a:xfrm flipV="1">
            <a:off x="3438320" y="4889952"/>
            <a:ext cx="1893318" cy="517882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853511E0-11E3-3C81-47EF-32FC167A9C56}"/>
              </a:ext>
            </a:extLst>
          </p:cNvPr>
          <p:cNvSpPr txBox="1"/>
          <p:nvPr/>
        </p:nvSpPr>
        <p:spPr>
          <a:xfrm>
            <a:off x="3560170" y="4962563"/>
            <a:ext cx="13393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통합 로그 관리시스템</a:t>
            </a:r>
            <a:endParaRPr lang="en-US" altLang="ko-KR" sz="9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7" name="그림 116">
            <a:extLst>
              <a:ext uri="{FF2B5EF4-FFF2-40B4-BE49-F238E27FC236}">
                <a16:creationId xmlns:a16="http://schemas.microsoft.com/office/drawing/2014/main" id="{302E6465-501E-86C1-94C0-EE82E6FAB2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43" y="5616566"/>
            <a:ext cx="483671" cy="354218"/>
          </a:xfrm>
          <a:prstGeom prst="rect">
            <a:avLst/>
          </a:prstGeom>
        </p:spPr>
      </p:pic>
      <p:cxnSp>
        <p:nvCxnSpPr>
          <p:cNvPr id="118" name="꺾인 연결선 96">
            <a:extLst>
              <a:ext uri="{FF2B5EF4-FFF2-40B4-BE49-F238E27FC236}">
                <a16:creationId xmlns:a16="http://schemas.microsoft.com/office/drawing/2014/main" id="{8EF0E3E0-3EAA-19F3-43CE-A259FD53FAFC}"/>
              </a:ext>
            </a:extLst>
          </p:cNvPr>
          <p:cNvCxnSpPr>
            <a:cxnSpLocks/>
            <a:stCxn id="122" idx="2"/>
          </p:cNvCxnSpPr>
          <p:nvPr/>
        </p:nvCxnSpPr>
        <p:spPr>
          <a:xfrm rot="16200000" flipH="1">
            <a:off x="3910638" y="5100694"/>
            <a:ext cx="241532" cy="732232"/>
          </a:xfrm>
          <a:prstGeom prst="bentConnector2">
            <a:avLst/>
          </a:prstGeom>
          <a:ln w="6350">
            <a:solidFill>
              <a:srgbClr val="0070C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모서리가 둥근 직사각형 98">
            <a:extLst>
              <a:ext uri="{FF2B5EF4-FFF2-40B4-BE49-F238E27FC236}">
                <a16:creationId xmlns:a16="http://schemas.microsoft.com/office/drawing/2014/main" id="{4528A44E-2171-03E8-3B23-7E4A4AAEF332}"/>
              </a:ext>
            </a:extLst>
          </p:cNvPr>
          <p:cNvSpPr/>
          <p:nvPr/>
        </p:nvSpPr>
        <p:spPr>
          <a:xfrm>
            <a:off x="3702544" y="6038966"/>
            <a:ext cx="1434335" cy="222216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000" b="1" dirty="0">
                <a:latin typeface="+mn-ea"/>
              </a:rPr>
              <a:t>WORM </a:t>
            </a:r>
            <a:r>
              <a:rPr lang="ko-KR" altLang="en-US" sz="1000" b="1" dirty="0">
                <a:latin typeface="+mn-ea"/>
              </a:rPr>
              <a:t>스토리지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3F5451B-5BCD-EDDC-F247-3985966D91F7}"/>
              </a:ext>
            </a:extLst>
          </p:cNvPr>
          <p:cNvSpPr txBox="1"/>
          <p:nvPr/>
        </p:nvSpPr>
        <p:spPr>
          <a:xfrm>
            <a:off x="4076906" y="4648265"/>
            <a:ext cx="676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>
                <a:solidFill>
                  <a:srgbClr val="C00000"/>
                </a:solidFill>
                <a:latin typeface="+mn-ea"/>
              </a:rPr>
              <a:t>syslog</a:t>
            </a:r>
            <a:endParaRPr lang="ko-KR" altLang="en-US" sz="900" dirty="0">
              <a:solidFill>
                <a:srgbClr val="C00000"/>
              </a:solidFill>
              <a:latin typeface="+mn-ea"/>
            </a:endParaRPr>
          </a:p>
        </p:txBody>
      </p:sp>
      <p:cxnSp>
        <p:nvCxnSpPr>
          <p:cNvPr id="121" name="꺾인 연결선 100">
            <a:extLst>
              <a:ext uri="{FF2B5EF4-FFF2-40B4-BE49-F238E27FC236}">
                <a16:creationId xmlns:a16="http://schemas.microsoft.com/office/drawing/2014/main" id="{40A3ED97-BE76-E1F3-9F66-0BD9514AD5A7}"/>
              </a:ext>
            </a:extLst>
          </p:cNvPr>
          <p:cNvCxnSpPr>
            <a:cxnSpLocks/>
            <a:stCxn id="130" idx="2"/>
            <a:endCxn id="115" idx="2"/>
          </p:cNvCxnSpPr>
          <p:nvPr/>
        </p:nvCxnSpPr>
        <p:spPr>
          <a:xfrm rot="16200000" flipH="1">
            <a:off x="3852377" y="4357349"/>
            <a:ext cx="482563" cy="582641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모서리가 둥근 직사각형 104">
            <a:extLst>
              <a:ext uri="{FF2B5EF4-FFF2-40B4-BE49-F238E27FC236}">
                <a16:creationId xmlns:a16="http://schemas.microsoft.com/office/drawing/2014/main" id="{F46AB522-8106-E9F7-1B45-44D21825530D}"/>
              </a:ext>
            </a:extLst>
          </p:cNvPr>
          <p:cNvSpPr/>
          <p:nvPr/>
        </p:nvSpPr>
        <p:spPr>
          <a:xfrm>
            <a:off x="3477875" y="5192155"/>
            <a:ext cx="374826" cy="153889"/>
          </a:xfrm>
          <a:prstGeom prst="roundRect">
            <a:avLst>
              <a:gd name="adj" fmla="val 0"/>
            </a:avLst>
          </a:prstGeom>
          <a:solidFill>
            <a:srgbClr val="7D7D7D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900" dirty="0">
                <a:latin typeface="+mn-ea"/>
              </a:rPr>
              <a:t>수집</a:t>
            </a:r>
          </a:p>
        </p:txBody>
      </p:sp>
      <p:sp>
        <p:nvSpPr>
          <p:cNvPr id="123" name="모서리가 둥근 직사각형 105">
            <a:extLst>
              <a:ext uri="{FF2B5EF4-FFF2-40B4-BE49-F238E27FC236}">
                <a16:creationId xmlns:a16="http://schemas.microsoft.com/office/drawing/2014/main" id="{660CFA8D-FC77-B30C-5DDE-65A88A9B5DD5}"/>
              </a:ext>
            </a:extLst>
          </p:cNvPr>
          <p:cNvSpPr/>
          <p:nvPr/>
        </p:nvSpPr>
        <p:spPr>
          <a:xfrm>
            <a:off x="3903669" y="5192155"/>
            <a:ext cx="374826" cy="153889"/>
          </a:xfrm>
          <a:prstGeom prst="roundRect">
            <a:avLst>
              <a:gd name="adj" fmla="val 0"/>
            </a:avLst>
          </a:prstGeom>
          <a:solidFill>
            <a:srgbClr val="7D7D7D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900">
                <a:latin typeface="+mn-ea"/>
              </a:rPr>
              <a:t>분석</a:t>
            </a:r>
          </a:p>
        </p:txBody>
      </p:sp>
      <p:sp>
        <p:nvSpPr>
          <p:cNvPr id="127" name="모서리가 둥근 직사각형 106">
            <a:extLst>
              <a:ext uri="{FF2B5EF4-FFF2-40B4-BE49-F238E27FC236}">
                <a16:creationId xmlns:a16="http://schemas.microsoft.com/office/drawing/2014/main" id="{539F0DF3-EB1E-8A3E-988B-3EE332AA1230}"/>
              </a:ext>
            </a:extLst>
          </p:cNvPr>
          <p:cNvSpPr/>
          <p:nvPr/>
        </p:nvSpPr>
        <p:spPr>
          <a:xfrm>
            <a:off x="4338299" y="5192155"/>
            <a:ext cx="374826" cy="153889"/>
          </a:xfrm>
          <a:prstGeom prst="roundRect">
            <a:avLst>
              <a:gd name="adj" fmla="val 0"/>
            </a:avLst>
          </a:prstGeom>
          <a:solidFill>
            <a:srgbClr val="7D7D7D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900" dirty="0">
                <a:latin typeface="+mn-ea"/>
              </a:rPr>
              <a:t>검색</a:t>
            </a:r>
          </a:p>
        </p:txBody>
      </p:sp>
      <p:sp>
        <p:nvSpPr>
          <p:cNvPr id="128" name="모서리가 둥근 직사각형 107">
            <a:extLst>
              <a:ext uri="{FF2B5EF4-FFF2-40B4-BE49-F238E27FC236}">
                <a16:creationId xmlns:a16="http://schemas.microsoft.com/office/drawing/2014/main" id="{19ED32C6-0BB9-8AD6-02E0-BF91E5E95344}"/>
              </a:ext>
            </a:extLst>
          </p:cNvPr>
          <p:cNvSpPr/>
          <p:nvPr/>
        </p:nvSpPr>
        <p:spPr>
          <a:xfrm>
            <a:off x="4785278" y="5192155"/>
            <a:ext cx="374826" cy="153889"/>
          </a:xfrm>
          <a:prstGeom prst="roundRect">
            <a:avLst>
              <a:gd name="adj" fmla="val 0"/>
            </a:avLst>
          </a:prstGeom>
          <a:solidFill>
            <a:srgbClr val="7D7D7D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900" dirty="0">
                <a:latin typeface="+mn-ea"/>
              </a:rPr>
              <a:t>보고</a:t>
            </a:r>
          </a:p>
        </p:txBody>
      </p:sp>
      <p:sp>
        <p:nvSpPr>
          <p:cNvPr id="129" name="직사각형 128">
            <a:extLst>
              <a:ext uri="{FF2B5EF4-FFF2-40B4-BE49-F238E27FC236}">
                <a16:creationId xmlns:a16="http://schemas.microsoft.com/office/drawing/2014/main" id="{4CF22427-EB37-D569-2C92-5E8CB905B9C9}"/>
              </a:ext>
            </a:extLst>
          </p:cNvPr>
          <p:cNvSpPr/>
          <p:nvPr/>
        </p:nvSpPr>
        <p:spPr>
          <a:xfrm>
            <a:off x="3573873" y="3984201"/>
            <a:ext cx="1757765" cy="47808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latin typeface="+mn-ea"/>
            </a:endParaRPr>
          </a:p>
        </p:txBody>
      </p:sp>
      <p:sp>
        <p:nvSpPr>
          <p:cNvPr id="130" name="모서리가 둥근 직사각형 109">
            <a:extLst>
              <a:ext uri="{FF2B5EF4-FFF2-40B4-BE49-F238E27FC236}">
                <a16:creationId xmlns:a16="http://schemas.microsoft.com/office/drawing/2014/main" id="{4017FD20-94B4-1186-7B62-5CA011EBF99B}"/>
              </a:ext>
            </a:extLst>
          </p:cNvPr>
          <p:cNvSpPr/>
          <p:nvPr/>
        </p:nvSpPr>
        <p:spPr>
          <a:xfrm>
            <a:off x="3603704" y="4033357"/>
            <a:ext cx="397267" cy="374032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보안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장비</a:t>
            </a:r>
          </a:p>
        </p:txBody>
      </p:sp>
      <p:sp>
        <p:nvSpPr>
          <p:cNvPr id="132" name="모서리가 둥근 직사각형 110">
            <a:extLst>
              <a:ext uri="{FF2B5EF4-FFF2-40B4-BE49-F238E27FC236}">
                <a16:creationId xmlns:a16="http://schemas.microsoft.com/office/drawing/2014/main" id="{AE6B2A46-9418-9F91-AF0E-30911274D61C}"/>
              </a:ext>
            </a:extLst>
          </p:cNvPr>
          <p:cNvSpPr/>
          <p:nvPr/>
        </p:nvSpPr>
        <p:spPr>
          <a:xfrm>
            <a:off x="4074583" y="4032427"/>
            <a:ext cx="569658" cy="374551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네트워크 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장비</a:t>
            </a:r>
          </a:p>
        </p:txBody>
      </p:sp>
      <p:sp>
        <p:nvSpPr>
          <p:cNvPr id="133" name="모서리가 둥근 직사각형 111">
            <a:extLst>
              <a:ext uri="{FF2B5EF4-FFF2-40B4-BE49-F238E27FC236}">
                <a16:creationId xmlns:a16="http://schemas.microsoft.com/office/drawing/2014/main" id="{B68894CB-CE8F-B18B-EC21-F24CB3DA2BAC}"/>
              </a:ext>
            </a:extLst>
          </p:cNvPr>
          <p:cNvSpPr/>
          <p:nvPr/>
        </p:nvSpPr>
        <p:spPr>
          <a:xfrm>
            <a:off x="4720159" y="4025863"/>
            <a:ext cx="554248" cy="374032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서버 및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솔루션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31BECEE-90AB-C587-A979-FD8A9188AF21}"/>
              </a:ext>
            </a:extLst>
          </p:cNvPr>
          <p:cNvSpPr txBox="1"/>
          <p:nvPr/>
        </p:nvSpPr>
        <p:spPr>
          <a:xfrm>
            <a:off x="3480853" y="3798293"/>
            <a:ext cx="1850785" cy="133838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>
            <a:defPPr>
              <a:defRPr lang="ko-KR"/>
            </a:defPPr>
            <a:lvl1pPr algn="ctr">
              <a:defRPr sz="1000">
                <a:latin typeface="+mn-ea"/>
              </a:defRPr>
            </a:lvl1pPr>
          </a:lstStyle>
          <a:p>
            <a:r>
              <a:rPr lang="ko-KR" altLang="en-US" dirty="0"/>
              <a:t>데이터 처리 장비 </a:t>
            </a:r>
            <a:r>
              <a:rPr lang="en-US" altLang="ko-KR" dirty="0"/>
              <a:t>(</a:t>
            </a:r>
            <a:r>
              <a:rPr lang="ko-KR" altLang="en-US" dirty="0"/>
              <a:t>약 </a:t>
            </a:r>
            <a:r>
              <a:rPr lang="en-US" altLang="ko-KR" dirty="0"/>
              <a:t>150</a:t>
            </a:r>
            <a:r>
              <a:rPr lang="ko-KR" altLang="en-US" dirty="0"/>
              <a:t>대</a:t>
            </a:r>
            <a:r>
              <a:rPr lang="en-US" altLang="ko-KR" dirty="0"/>
              <a:t>)</a:t>
            </a:r>
            <a:endParaRPr lang="ko-KR" altLang="en-US" dirty="0"/>
          </a:p>
        </p:txBody>
      </p:sp>
      <p:cxnSp>
        <p:nvCxnSpPr>
          <p:cNvPr id="135" name="꺾인 연결선 113">
            <a:extLst>
              <a:ext uri="{FF2B5EF4-FFF2-40B4-BE49-F238E27FC236}">
                <a16:creationId xmlns:a16="http://schemas.microsoft.com/office/drawing/2014/main" id="{A4E6358A-0C12-AF43-BB4C-AB277E5D7EFC}"/>
              </a:ext>
            </a:extLst>
          </p:cNvPr>
          <p:cNvCxnSpPr>
            <a:cxnSpLocks/>
            <a:stCxn id="132" idx="2"/>
            <a:endCxn id="115" idx="2"/>
          </p:cNvCxnSpPr>
          <p:nvPr/>
        </p:nvCxnSpPr>
        <p:spPr>
          <a:xfrm rot="16200000" flipH="1">
            <a:off x="4130708" y="4635681"/>
            <a:ext cx="482974" cy="25567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꺾인 연결선 114">
            <a:extLst>
              <a:ext uri="{FF2B5EF4-FFF2-40B4-BE49-F238E27FC236}">
                <a16:creationId xmlns:a16="http://schemas.microsoft.com/office/drawing/2014/main" id="{3680367A-0BE9-5DE2-5CA7-F30201D52BF5}"/>
              </a:ext>
            </a:extLst>
          </p:cNvPr>
          <p:cNvCxnSpPr>
            <a:cxnSpLocks/>
            <a:stCxn id="133" idx="2"/>
            <a:endCxn id="115" idx="2"/>
          </p:cNvCxnSpPr>
          <p:nvPr/>
        </p:nvCxnSpPr>
        <p:spPr>
          <a:xfrm rot="5400000">
            <a:off x="4446103" y="4338771"/>
            <a:ext cx="490057" cy="612304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꺾인 연결선 133">
            <a:extLst>
              <a:ext uri="{FF2B5EF4-FFF2-40B4-BE49-F238E27FC236}">
                <a16:creationId xmlns:a16="http://schemas.microsoft.com/office/drawing/2014/main" id="{9B2062F2-FDD8-8416-18BD-09B316449BB9}"/>
              </a:ext>
            </a:extLst>
          </p:cNvPr>
          <p:cNvCxnSpPr>
            <a:cxnSpLocks/>
            <a:stCxn id="123" idx="2"/>
          </p:cNvCxnSpPr>
          <p:nvPr/>
        </p:nvCxnSpPr>
        <p:spPr>
          <a:xfrm rot="16200000" flipH="1">
            <a:off x="4098531" y="5338595"/>
            <a:ext cx="241532" cy="256430"/>
          </a:xfrm>
          <a:prstGeom prst="bentConnector2">
            <a:avLst/>
          </a:prstGeom>
          <a:ln w="6350">
            <a:solidFill>
              <a:srgbClr val="0070C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꺾인 연결선 134">
            <a:extLst>
              <a:ext uri="{FF2B5EF4-FFF2-40B4-BE49-F238E27FC236}">
                <a16:creationId xmlns:a16="http://schemas.microsoft.com/office/drawing/2014/main" id="{C3E54962-0174-3015-7215-A63E47A4C45A}"/>
              </a:ext>
            </a:extLst>
          </p:cNvPr>
          <p:cNvCxnSpPr>
            <a:cxnSpLocks/>
            <a:stCxn id="127" idx="2"/>
          </p:cNvCxnSpPr>
          <p:nvPr/>
        </p:nvCxnSpPr>
        <p:spPr>
          <a:xfrm rot="5400000">
            <a:off x="4294414" y="5356278"/>
            <a:ext cx="241532" cy="221064"/>
          </a:xfrm>
          <a:prstGeom prst="bentConnector3">
            <a:avLst>
              <a:gd name="adj1" fmla="val 50000"/>
            </a:avLst>
          </a:prstGeom>
          <a:ln w="6350">
            <a:solidFill>
              <a:srgbClr val="0070C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꺾인 연결선 135">
            <a:extLst>
              <a:ext uri="{FF2B5EF4-FFF2-40B4-BE49-F238E27FC236}">
                <a16:creationId xmlns:a16="http://schemas.microsoft.com/office/drawing/2014/main" id="{DD08C3F2-21C2-5259-56E1-48E281D600B2}"/>
              </a:ext>
            </a:extLst>
          </p:cNvPr>
          <p:cNvCxnSpPr>
            <a:cxnSpLocks/>
            <a:stCxn id="128" idx="2"/>
          </p:cNvCxnSpPr>
          <p:nvPr/>
        </p:nvCxnSpPr>
        <p:spPr>
          <a:xfrm rot="5400000">
            <a:off x="4507188" y="5122073"/>
            <a:ext cx="241532" cy="689474"/>
          </a:xfrm>
          <a:prstGeom prst="bentConnector2">
            <a:avLst/>
          </a:prstGeom>
          <a:ln w="6350">
            <a:solidFill>
              <a:srgbClr val="0070C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모서리가 둥근 직사각형 137">
            <a:extLst>
              <a:ext uri="{FF2B5EF4-FFF2-40B4-BE49-F238E27FC236}">
                <a16:creationId xmlns:a16="http://schemas.microsoft.com/office/drawing/2014/main" id="{DBBE9778-DF31-D997-C59C-899692EAEF8C}"/>
              </a:ext>
            </a:extLst>
          </p:cNvPr>
          <p:cNvSpPr/>
          <p:nvPr/>
        </p:nvSpPr>
        <p:spPr>
          <a:xfrm>
            <a:off x="3414108" y="3510853"/>
            <a:ext cx="2067549" cy="199147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>
                <a:latin typeface="+mn-ea"/>
              </a:rPr>
              <a:t>백업 시스템</a:t>
            </a:r>
          </a:p>
        </p:txBody>
      </p:sp>
      <p:sp>
        <p:nvSpPr>
          <p:cNvPr id="70" name="왼쪽/오른쪽 화살표 139">
            <a:extLst>
              <a:ext uri="{FF2B5EF4-FFF2-40B4-BE49-F238E27FC236}">
                <a16:creationId xmlns:a16="http://schemas.microsoft.com/office/drawing/2014/main" id="{C2D877C7-40C5-03AA-8E8D-785DCAAC221A}"/>
              </a:ext>
            </a:extLst>
          </p:cNvPr>
          <p:cNvSpPr/>
          <p:nvPr/>
        </p:nvSpPr>
        <p:spPr>
          <a:xfrm>
            <a:off x="2677051" y="5317467"/>
            <a:ext cx="770061" cy="421007"/>
          </a:xfrm>
          <a:prstGeom prst="leftRightArrow">
            <a:avLst>
              <a:gd name="adj1" fmla="val 50000"/>
              <a:gd name="adj2" fmla="val 3120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>
                <a:latin typeface="+mn-ea"/>
              </a:rPr>
              <a:t>이중화</a:t>
            </a:r>
          </a:p>
        </p:txBody>
      </p:sp>
      <p:cxnSp>
        <p:nvCxnSpPr>
          <p:cNvPr id="143" name="직선 화살표 연결선 142">
            <a:extLst>
              <a:ext uri="{FF2B5EF4-FFF2-40B4-BE49-F238E27FC236}">
                <a16:creationId xmlns:a16="http://schemas.microsoft.com/office/drawing/2014/main" id="{BB5332DF-2D87-6B5C-82C5-E4E62D934E44}"/>
              </a:ext>
            </a:extLst>
          </p:cNvPr>
          <p:cNvCxnSpPr>
            <a:stCxn id="81" idx="1"/>
            <a:endCxn id="20" idx="3"/>
          </p:cNvCxnSpPr>
          <p:nvPr/>
        </p:nvCxnSpPr>
        <p:spPr>
          <a:xfrm flipH="1">
            <a:off x="2543175" y="4221429"/>
            <a:ext cx="33219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화살표 연결선 144">
            <a:extLst>
              <a:ext uri="{FF2B5EF4-FFF2-40B4-BE49-F238E27FC236}">
                <a16:creationId xmlns:a16="http://schemas.microsoft.com/office/drawing/2014/main" id="{B42727A1-C420-8214-5BC7-784E424A4299}"/>
              </a:ext>
            </a:extLst>
          </p:cNvPr>
          <p:cNvCxnSpPr/>
          <p:nvPr/>
        </p:nvCxnSpPr>
        <p:spPr>
          <a:xfrm flipH="1">
            <a:off x="3209252" y="4250005"/>
            <a:ext cx="332191" cy="0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E8DDB117-17E9-99C9-D62C-7B7AD931875B}"/>
              </a:ext>
            </a:extLst>
          </p:cNvPr>
          <p:cNvSpPr txBox="1"/>
          <p:nvPr/>
        </p:nvSpPr>
        <p:spPr>
          <a:xfrm>
            <a:off x="2748276" y="4722110"/>
            <a:ext cx="6409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/>
              <a:t>레이더</a:t>
            </a:r>
            <a:r>
              <a:rPr lang="en-US" altLang="ko-KR" sz="900" dirty="0"/>
              <a:t>,</a:t>
            </a:r>
          </a:p>
          <a:p>
            <a:pPr algn="ctr"/>
            <a:r>
              <a:rPr lang="ko-KR" altLang="en-US" sz="900" dirty="0"/>
              <a:t>측정</a:t>
            </a:r>
            <a:endParaRPr lang="en-US" altLang="ko-KR" sz="900" dirty="0"/>
          </a:p>
          <a:p>
            <a:pPr algn="ctr"/>
            <a:r>
              <a:rPr lang="ko-KR" altLang="en-US" sz="900" dirty="0"/>
              <a:t>장비</a:t>
            </a:r>
          </a:p>
        </p:txBody>
      </p:sp>
      <p:cxnSp>
        <p:nvCxnSpPr>
          <p:cNvPr id="150" name="직선 화살표 연결선 149">
            <a:extLst>
              <a:ext uri="{FF2B5EF4-FFF2-40B4-BE49-F238E27FC236}">
                <a16:creationId xmlns:a16="http://schemas.microsoft.com/office/drawing/2014/main" id="{3918087F-6FC4-4419-18E2-E57A3829825E}"/>
              </a:ext>
            </a:extLst>
          </p:cNvPr>
          <p:cNvCxnSpPr/>
          <p:nvPr/>
        </p:nvCxnSpPr>
        <p:spPr>
          <a:xfrm flipV="1">
            <a:off x="1678208" y="3148864"/>
            <a:ext cx="0" cy="3807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직선 화살표 연결선 150">
            <a:extLst>
              <a:ext uri="{FF2B5EF4-FFF2-40B4-BE49-F238E27FC236}">
                <a16:creationId xmlns:a16="http://schemas.microsoft.com/office/drawing/2014/main" id="{70A6CC40-4A8A-5865-E544-615528D768CC}"/>
              </a:ext>
            </a:extLst>
          </p:cNvPr>
          <p:cNvCxnSpPr/>
          <p:nvPr/>
        </p:nvCxnSpPr>
        <p:spPr>
          <a:xfrm flipV="1">
            <a:off x="4408218" y="3137202"/>
            <a:ext cx="0" cy="3807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F400C248-252E-5DE9-C8A3-7704620AD347}"/>
              </a:ext>
            </a:extLst>
          </p:cNvPr>
          <p:cNvSpPr txBox="1"/>
          <p:nvPr/>
        </p:nvSpPr>
        <p:spPr>
          <a:xfrm>
            <a:off x="1471848" y="3255181"/>
            <a:ext cx="1278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>
                <a:solidFill>
                  <a:srgbClr val="0070C0"/>
                </a:solidFill>
              </a:rPr>
              <a:t>데이터 제공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F2614A0-B7D8-E666-93D1-0537CD499A2B}"/>
              </a:ext>
            </a:extLst>
          </p:cNvPr>
          <p:cNvSpPr txBox="1"/>
          <p:nvPr/>
        </p:nvSpPr>
        <p:spPr>
          <a:xfrm>
            <a:off x="4153880" y="3236676"/>
            <a:ext cx="1278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>
                <a:solidFill>
                  <a:srgbClr val="0070C0"/>
                </a:solidFill>
              </a:rPr>
              <a:t>데이터 제공</a:t>
            </a:r>
          </a:p>
        </p:txBody>
      </p:sp>
      <p:pic>
        <p:nvPicPr>
          <p:cNvPr id="155" name="그림 154">
            <a:extLst>
              <a:ext uri="{FF2B5EF4-FFF2-40B4-BE49-F238E27FC236}">
                <a16:creationId xmlns:a16="http://schemas.microsoft.com/office/drawing/2014/main" id="{E7BEB63C-4196-1D0A-5881-D9DFF8A231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344" y="922799"/>
            <a:ext cx="1783425" cy="366207"/>
          </a:xfrm>
          <a:prstGeom prst="rect">
            <a:avLst/>
          </a:prstGeom>
        </p:spPr>
      </p:pic>
      <p:sp>
        <p:nvSpPr>
          <p:cNvPr id="156" name="모서리가 둥근 직사각형 40">
            <a:extLst>
              <a:ext uri="{FF2B5EF4-FFF2-40B4-BE49-F238E27FC236}">
                <a16:creationId xmlns:a16="http://schemas.microsoft.com/office/drawing/2014/main" id="{D1BAE316-4C23-2B21-C159-AB9B88DBB501}"/>
              </a:ext>
            </a:extLst>
          </p:cNvPr>
          <p:cNvSpPr/>
          <p:nvPr/>
        </p:nvSpPr>
        <p:spPr>
          <a:xfrm>
            <a:off x="6495931" y="2790825"/>
            <a:ext cx="2003472" cy="34575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58" name="그림 157">
            <a:extLst>
              <a:ext uri="{FF2B5EF4-FFF2-40B4-BE49-F238E27FC236}">
                <a16:creationId xmlns:a16="http://schemas.microsoft.com/office/drawing/2014/main" id="{99BF431A-EE20-6726-FFC1-25B73BB14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97" y="5741672"/>
            <a:ext cx="656930" cy="416069"/>
          </a:xfrm>
          <a:prstGeom prst="rect">
            <a:avLst/>
          </a:prstGeom>
        </p:spPr>
      </p:pic>
      <p:sp>
        <p:nvSpPr>
          <p:cNvPr id="159" name="모서리가 둥근 직사각형 42">
            <a:extLst>
              <a:ext uri="{FF2B5EF4-FFF2-40B4-BE49-F238E27FC236}">
                <a16:creationId xmlns:a16="http://schemas.microsoft.com/office/drawing/2014/main" id="{65FDCE97-0460-8B23-9085-AADCFAFFC9AE}"/>
              </a:ext>
            </a:extLst>
          </p:cNvPr>
          <p:cNvSpPr/>
          <p:nvPr/>
        </p:nvSpPr>
        <p:spPr>
          <a:xfrm>
            <a:off x="6846987" y="2709919"/>
            <a:ext cx="1286074" cy="18599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서울 청사</a:t>
            </a:r>
          </a:p>
        </p:txBody>
      </p:sp>
      <p:cxnSp>
        <p:nvCxnSpPr>
          <p:cNvPr id="160" name="직선 연결선 159">
            <a:extLst>
              <a:ext uri="{FF2B5EF4-FFF2-40B4-BE49-F238E27FC236}">
                <a16:creationId xmlns:a16="http://schemas.microsoft.com/office/drawing/2014/main" id="{15BDF8DD-8EB6-5088-C18F-4B8172F79E33}"/>
              </a:ext>
            </a:extLst>
          </p:cNvPr>
          <p:cNvCxnSpPr>
            <a:stCxn id="192" idx="2"/>
            <a:endCxn id="158" idx="0"/>
          </p:cNvCxnSpPr>
          <p:nvPr/>
        </p:nvCxnSpPr>
        <p:spPr>
          <a:xfrm flipH="1">
            <a:off x="7490662" y="5642416"/>
            <a:ext cx="1" cy="9925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4D12B23D-2687-6690-7355-CE34B172A863}"/>
              </a:ext>
            </a:extLst>
          </p:cNvPr>
          <p:cNvSpPr/>
          <p:nvPr/>
        </p:nvSpPr>
        <p:spPr>
          <a:xfrm>
            <a:off x="6555502" y="5846611"/>
            <a:ext cx="882439" cy="251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360TB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62" name="그림 161">
            <a:extLst>
              <a:ext uri="{FF2B5EF4-FFF2-40B4-BE49-F238E27FC236}">
                <a16:creationId xmlns:a16="http://schemas.microsoft.com/office/drawing/2014/main" id="{A6315922-CAB9-13C1-4D32-C55EDAB83A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48" y="4002251"/>
            <a:ext cx="494826" cy="494826"/>
          </a:xfrm>
          <a:prstGeom prst="rect">
            <a:avLst/>
          </a:prstGeom>
        </p:spPr>
      </p:pic>
      <p:sp>
        <p:nvSpPr>
          <p:cNvPr id="164" name="직사각형 163">
            <a:extLst>
              <a:ext uri="{FF2B5EF4-FFF2-40B4-BE49-F238E27FC236}">
                <a16:creationId xmlns:a16="http://schemas.microsoft.com/office/drawing/2014/main" id="{ACB46672-D9C3-08C8-F958-E7EA6857E51C}"/>
              </a:ext>
            </a:extLst>
          </p:cNvPr>
          <p:cNvSpPr/>
          <p:nvPr/>
        </p:nvSpPr>
        <p:spPr>
          <a:xfrm>
            <a:off x="7315668" y="4124859"/>
            <a:ext cx="1183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녹음</a:t>
            </a:r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녹화</a:t>
            </a:r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서버</a:t>
            </a:r>
          </a:p>
        </p:txBody>
      </p:sp>
      <p:cxnSp>
        <p:nvCxnSpPr>
          <p:cNvPr id="165" name="꺾인 연결선 88">
            <a:extLst>
              <a:ext uri="{FF2B5EF4-FFF2-40B4-BE49-F238E27FC236}">
                <a16:creationId xmlns:a16="http://schemas.microsoft.com/office/drawing/2014/main" id="{4A162A3C-03FD-BB8D-55C8-83F314755D35}"/>
              </a:ext>
            </a:extLst>
          </p:cNvPr>
          <p:cNvCxnSpPr>
            <a:stCxn id="162" idx="2"/>
            <a:endCxn id="191" idx="0"/>
          </p:cNvCxnSpPr>
          <p:nvPr/>
        </p:nvCxnSpPr>
        <p:spPr>
          <a:xfrm rot="16200000" flipH="1">
            <a:off x="7095934" y="4640403"/>
            <a:ext cx="538056" cy="251403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prstDash val="sys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직사각형 165">
            <a:extLst>
              <a:ext uri="{FF2B5EF4-FFF2-40B4-BE49-F238E27FC236}">
                <a16:creationId xmlns:a16="http://schemas.microsoft.com/office/drawing/2014/main" id="{C733EC39-117C-4115-47F6-88BB86A8B7C6}"/>
              </a:ext>
            </a:extLst>
          </p:cNvPr>
          <p:cNvSpPr/>
          <p:nvPr/>
        </p:nvSpPr>
        <p:spPr>
          <a:xfrm>
            <a:off x="7410556" y="4600022"/>
            <a:ext cx="882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녹음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녹화 데이터</a:t>
            </a:r>
          </a:p>
        </p:txBody>
      </p:sp>
      <p:sp>
        <p:nvSpPr>
          <p:cNvPr id="167" name="모서리가 둥근 직사각형 97">
            <a:extLst>
              <a:ext uri="{FF2B5EF4-FFF2-40B4-BE49-F238E27FC236}">
                <a16:creationId xmlns:a16="http://schemas.microsoft.com/office/drawing/2014/main" id="{BEA40AE4-8A74-B9AC-9BE1-AB3D301953BA}"/>
              </a:ext>
            </a:extLst>
          </p:cNvPr>
          <p:cNvSpPr/>
          <p:nvPr/>
        </p:nvSpPr>
        <p:spPr>
          <a:xfrm>
            <a:off x="6589972" y="3023879"/>
            <a:ext cx="1766799" cy="642219"/>
          </a:xfrm>
          <a:prstGeom prst="roundRect">
            <a:avLst>
              <a:gd name="adj" fmla="val 0"/>
            </a:avLst>
          </a:prstGeom>
          <a:pattFill prst="pct70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68" name="Picture 6" descr="ë¬´ì ê¸° iconì ëí ì´ë¯¸ì§ ê²ìê²°ê³¼">
            <a:extLst>
              <a:ext uri="{FF2B5EF4-FFF2-40B4-BE49-F238E27FC236}">
                <a16:creationId xmlns:a16="http://schemas.microsoft.com/office/drawing/2014/main" id="{03A40E8D-A010-3C35-35FB-F201A7532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3" r="29953"/>
          <a:stretch/>
        </p:blipFill>
        <p:spPr bwMode="auto">
          <a:xfrm>
            <a:off x="6720398" y="3086962"/>
            <a:ext cx="195732" cy="48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16" descr="ê´ë ¨ ì´ë¯¸ì§">
            <a:extLst>
              <a:ext uri="{FF2B5EF4-FFF2-40B4-BE49-F238E27FC236}">
                <a16:creationId xmlns:a16="http://schemas.microsoft.com/office/drawing/2014/main" id="{2C53D554-2606-A277-E23F-BADFEF231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4" r="29854"/>
          <a:stretch/>
        </p:blipFill>
        <p:spPr bwMode="auto">
          <a:xfrm>
            <a:off x="7865818" y="3033971"/>
            <a:ext cx="215160" cy="5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그림 169">
            <a:extLst>
              <a:ext uri="{FF2B5EF4-FFF2-40B4-BE49-F238E27FC236}">
                <a16:creationId xmlns:a16="http://schemas.microsoft.com/office/drawing/2014/main" id="{9142FBFF-C817-FB2B-3457-B36B9844ED1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96" y="3133332"/>
            <a:ext cx="448604" cy="400550"/>
          </a:xfrm>
          <a:prstGeom prst="rect">
            <a:avLst/>
          </a:prstGeom>
        </p:spPr>
      </p:pic>
      <p:pic>
        <p:nvPicPr>
          <p:cNvPr id="189" name="Picture 18" descr="smartphone iconì ëí ì´ë¯¸ì§ ê²ìê²°ê³¼">
            <a:extLst>
              <a:ext uri="{FF2B5EF4-FFF2-40B4-BE49-F238E27FC236}">
                <a16:creationId xmlns:a16="http://schemas.microsoft.com/office/drawing/2014/main" id="{11500FBF-C75F-F84E-52E8-A5EF8D976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4" r="22154"/>
          <a:stretch/>
        </p:blipFill>
        <p:spPr bwMode="auto">
          <a:xfrm>
            <a:off x="7514512" y="3126193"/>
            <a:ext cx="251535" cy="45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0" name="꺾인 연결선 102">
            <a:extLst>
              <a:ext uri="{FF2B5EF4-FFF2-40B4-BE49-F238E27FC236}">
                <a16:creationId xmlns:a16="http://schemas.microsoft.com/office/drawing/2014/main" id="{29E7A608-7B5F-7221-2146-0AEA42102F27}"/>
              </a:ext>
            </a:extLst>
          </p:cNvPr>
          <p:cNvCxnSpPr>
            <a:cxnSpLocks/>
            <a:stCxn id="167" idx="2"/>
            <a:endCxn id="162" idx="0"/>
          </p:cNvCxnSpPr>
          <p:nvPr/>
        </p:nvCxnSpPr>
        <p:spPr>
          <a:xfrm rot="5400000">
            <a:off x="7188241" y="3717119"/>
            <a:ext cx="336153" cy="234111"/>
          </a:xfrm>
          <a:prstGeom prst="bentConnector3">
            <a:avLst/>
          </a:prstGeom>
          <a:ln>
            <a:solidFill>
              <a:srgbClr val="0070C0"/>
            </a:solidFill>
            <a:prstDash val="sys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" name="그림 190">
            <a:extLst>
              <a:ext uri="{FF2B5EF4-FFF2-40B4-BE49-F238E27FC236}">
                <a16:creationId xmlns:a16="http://schemas.microsoft.com/office/drawing/2014/main" id="{A3131F34-B566-CF01-9C69-6F2A9BA5A39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53" b="98934" l="0" r="100000">
                        <a14:foregroundMark x1="95336" y1="71215" x2="95336" y2="91471"/>
                        <a14:foregroundMark x1="32242" y1="95096" x2="37480" y2="94456"/>
                        <a14:foregroundMark x1="18290" y1="96162" x2="20827" y2="96375"/>
                        <a14:backgroundMark x1="900" y1="4691" x2="655" y2="9595"/>
                        <a14:backgroundMark x1="736" y1="89126" x2="450" y2="97015"/>
                        <a14:backgroundMark x1="2209" y1="97015" x2="9206" y2="98294"/>
                        <a14:backgroundMark x1="8797" y1="98081" x2="48895" y2="99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0" t="3896" r="413" b="2892"/>
          <a:stretch/>
        </p:blipFill>
        <p:spPr>
          <a:xfrm>
            <a:off x="6967461" y="5035133"/>
            <a:ext cx="1046405" cy="211237"/>
          </a:xfrm>
          <a:prstGeom prst="rect">
            <a:avLst/>
          </a:prstGeom>
        </p:spPr>
      </p:pic>
      <p:pic>
        <p:nvPicPr>
          <p:cNvPr id="192" name="그림 191">
            <a:extLst>
              <a:ext uri="{FF2B5EF4-FFF2-40B4-BE49-F238E27FC236}">
                <a16:creationId xmlns:a16="http://schemas.microsoft.com/office/drawing/2014/main" id="{892E7E1A-FFF4-2C1F-3C65-EA7E9DA4C75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477" t="26468" r="1800" b="6786"/>
          <a:stretch/>
        </p:blipFill>
        <p:spPr>
          <a:xfrm>
            <a:off x="6964967" y="5255583"/>
            <a:ext cx="1051391" cy="386833"/>
          </a:xfrm>
          <a:prstGeom prst="rect">
            <a:avLst/>
          </a:prstGeom>
        </p:spPr>
      </p:pic>
      <p:sp>
        <p:nvSpPr>
          <p:cNvPr id="203" name="모서리가 둥근 직사각형 40">
            <a:extLst>
              <a:ext uri="{FF2B5EF4-FFF2-40B4-BE49-F238E27FC236}">
                <a16:creationId xmlns:a16="http://schemas.microsoft.com/office/drawing/2014/main" id="{A1CCB001-BF43-EE4C-D3B1-DF55CBACC4BE}"/>
              </a:ext>
            </a:extLst>
          </p:cNvPr>
          <p:cNvSpPr/>
          <p:nvPr/>
        </p:nvSpPr>
        <p:spPr>
          <a:xfrm>
            <a:off x="9220098" y="2793202"/>
            <a:ext cx="2003472" cy="34575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4" name="그림 203">
            <a:extLst>
              <a:ext uri="{FF2B5EF4-FFF2-40B4-BE49-F238E27FC236}">
                <a16:creationId xmlns:a16="http://schemas.microsoft.com/office/drawing/2014/main" id="{CA83D0A6-1B22-0983-550B-A1B85611E7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364" y="5744049"/>
            <a:ext cx="656930" cy="416069"/>
          </a:xfrm>
          <a:prstGeom prst="rect">
            <a:avLst/>
          </a:prstGeom>
        </p:spPr>
      </p:pic>
      <p:sp>
        <p:nvSpPr>
          <p:cNvPr id="205" name="모서리가 둥근 직사각형 42">
            <a:extLst>
              <a:ext uri="{FF2B5EF4-FFF2-40B4-BE49-F238E27FC236}">
                <a16:creationId xmlns:a16="http://schemas.microsoft.com/office/drawing/2014/main" id="{7529FD89-9715-29C4-9511-1CB129DD5BD9}"/>
              </a:ext>
            </a:extLst>
          </p:cNvPr>
          <p:cNvSpPr/>
          <p:nvPr/>
        </p:nvSpPr>
        <p:spPr>
          <a:xfrm>
            <a:off x="9617450" y="2712296"/>
            <a:ext cx="1286074" cy="18599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대구 청사</a:t>
            </a:r>
          </a:p>
        </p:txBody>
      </p:sp>
      <p:cxnSp>
        <p:nvCxnSpPr>
          <p:cNvPr id="206" name="직선 연결선 205">
            <a:extLst>
              <a:ext uri="{FF2B5EF4-FFF2-40B4-BE49-F238E27FC236}">
                <a16:creationId xmlns:a16="http://schemas.microsoft.com/office/drawing/2014/main" id="{FC20DCB7-21E3-7841-7FD3-B6ADAE854C5D}"/>
              </a:ext>
            </a:extLst>
          </p:cNvPr>
          <p:cNvCxnSpPr>
            <a:stCxn id="222" idx="2"/>
            <a:endCxn id="204" idx="0"/>
          </p:cNvCxnSpPr>
          <p:nvPr/>
        </p:nvCxnSpPr>
        <p:spPr>
          <a:xfrm flipH="1">
            <a:off x="10214829" y="5644793"/>
            <a:ext cx="1" cy="9925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직사각형 207">
            <a:extLst>
              <a:ext uri="{FF2B5EF4-FFF2-40B4-BE49-F238E27FC236}">
                <a16:creationId xmlns:a16="http://schemas.microsoft.com/office/drawing/2014/main" id="{187D5D54-D632-5482-112F-F7A533085F81}"/>
              </a:ext>
            </a:extLst>
          </p:cNvPr>
          <p:cNvSpPr/>
          <p:nvPr/>
        </p:nvSpPr>
        <p:spPr>
          <a:xfrm>
            <a:off x="10254263" y="5861926"/>
            <a:ext cx="882439" cy="251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360TB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9" name="그림 208">
            <a:extLst>
              <a:ext uri="{FF2B5EF4-FFF2-40B4-BE49-F238E27FC236}">
                <a16:creationId xmlns:a16="http://schemas.microsoft.com/office/drawing/2014/main" id="{B4037220-7C2E-3E09-0733-9EC41AED0E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5" y="4004628"/>
            <a:ext cx="494826" cy="494826"/>
          </a:xfrm>
          <a:prstGeom prst="rect">
            <a:avLst/>
          </a:prstGeom>
        </p:spPr>
      </p:pic>
      <p:sp>
        <p:nvSpPr>
          <p:cNvPr id="211" name="직사각형 210">
            <a:extLst>
              <a:ext uri="{FF2B5EF4-FFF2-40B4-BE49-F238E27FC236}">
                <a16:creationId xmlns:a16="http://schemas.microsoft.com/office/drawing/2014/main" id="{5357D81D-D699-92D2-EE0A-C80DC4C44EB2}"/>
              </a:ext>
            </a:extLst>
          </p:cNvPr>
          <p:cNvSpPr/>
          <p:nvPr/>
        </p:nvSpPr>
        <p:spPr>
          <a:xfrm>
            <a:off x="10039835" y="4127236"/>
            <a:ext cx="1183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녹음</a:t>
            </a:r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녹화</a:t>
            </a:r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서버</a:t>
            </a:r>
          </a:p>
        </p:txBody>
      </p:sp>
      <p:cxnSp>
        <p:nvCxnSpPr>
          <p:cNvPr id="212" name="꺾인 연결선 88">
            <a:extLst>
              <a:ext uri="{FF2B5EF4-FFF2-40B4-BE49-F238E27FC236}">
                <a16:creationId xmlns:a16="http://schemas.microsoft.com/office/drawing/2014/main" id="{355520DB-678C-E86C-8ACC-2BA939B742C6}"/>
              </a:ext>
            </a:extLst>
          </p:cNvPr>
          <p:cNvCxnSpPr>
            <a:stCxn id="209" idx="2"/>
            <a:endCxn id="221" idx="0"/>
          </p:cNvCxnSpPr>
          <p:nvPr/>
        </p:nvCxnSpPr>
        <p:spPr>
          <a:xfrm rot="16200000" flipH="1">
            <a:off x="9820101" y="4642780"/>
            <a:ext cx="538056" cy="251403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prstDash val="sys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직사각형 213">
            <a:extLst>
              <a:ext uri="{FF2B5EF4-FFF2-40B4-BE49-F238E27FC236}">
                <a16:creationId xmlns:a16="http://schemas.microsoft.com/office/drawing/2014/main" id="{387CBAA5-2CBB-E662-4961-4AF76F112EFE}"/>
              </a:ext>
            </a:extLst>
          </p:cNvPr>
          <p:cNvSpPr/>
          <p:nvPr/>
        </p:nvSpPr>
        <p:spPr>
          <a:xfrm>
            <a:off x="10134723" y="4602399"/>
            <a:ext cx="882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녹음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녹화 데이터</a:t>
            </a:r>
          </a:p>
        </p:txBody>
      </p:sp>
      <p:sp>
        <p:nvSpPr>
          <p:cNvPr id="215" name="모서리가 둥근 직사각형 97">
            <a:extLst>
              <a:ext uri="{FF2B5EF4-FFF2-40B4-BE49-F238E27FC236}">
                <a16:creationId xmlns:a16="http://schemas.microsoft.com/office/drawing/2014/main" id="{39A75C8B-C9C8-707E-457F-CAACA3F0A6B5}"/>
              </a:ext>
            </a:extLst>
          </p:cNvPr>
          <p:cNvSpPr/>
          <p:nvPr/>
        </p:nvSpPr>
        <p:spPr>
          <a:xfrm>
            <a:off x="9314139" y="3026256"/>
            <a:ext cx="1766799" cy="642219"/>
          </a:xfrm>
          <a:prstGeom prst="roundRect">
            <a:avLst>
              <a:gd name="adj" fmla="val 0"/>
            </a:avLst>
          </a:prstGeom>
          <a:pattFill prst="pct70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16" name="Picture 6" descr="ë¬´ì ê¸° iconì ëí ì´ë¯¸ì§ ê²ìê²°ê³¼">
            <a:extLst>
              <a:ext uri="{FF2B5EF4-FFF2-40B4-BE49-F238E27FC236}">
                <a16:creationId xmlns:a16="http://schemas.microsoft.com/office/drawing/2014/main" id="{8E847500-B254-A36D-3E3D-198B0297F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3" r="29953"/>
          <a:stretch/>
        </p:blipFill>
        <p:spPr bwMode="auto">
          <a:xfrm>
            <a:off x="9444565" y="3089339"/>
            <a:ext cx="195732" cy="48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16" descr="ê´ë ¨ ì´ë¯¸ì§">
            <a:extLst>
              <a:ext uri="{FF2B5EF4-FFF2-40B4-BE49-F238E27FC236}">
                <a16:creationId xmlns:a16="http://schemas.microsoft.com/office/drawing/2014/main" id="{B1BF144B-FC00-243B-9E0D-49D8F1F47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4" r="29854"/>
          <a:stretch/>
        </p:blipFill>
        <p:spPr bwMode="auto">
          <a:xfrm>
            <a:off x="10589985" y="3036348"/>
            <a:ext cx="215160" cy="5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그림 217">
            <a:extLst>
              <a:ext uri="{FF2B5EF4-FFF2-40B4-BE49-F238E27FC236}">
                <a16:creationId xmlns:a16="http://schemas.microsoft.com/office/drawing/2014/main" id="{06D18F05-9560-393C-835C-DDD4E2AE0E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863" y="3135709"/>
            <a:ext cx="448604" cy="400550"/>
          </a:xfrm>
          <a:prstGeom prst="rect">
            <a:avLst/>
          </a:prstGeom>
        </p:spPr>
      </p:pic>
      <p:pic>
        <p:nvPicPr>
          <p:cNvPr id="219" name="Picture 18" descr="smartphone iconì ëí ì´ë¯¸ì§ ê²ìê²°ê³¼">
            <a:extLst>
              <a:ext uri="{FF2B5EF4-FFF2-40B4-BE49-F238E27FC236}">
                <a16:creationId xmlns:a16="http://schemas.microsoft.com/office/drawing/2014/main" id="{61608810-EE3C-7B43-3212-921FFEA95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4" r="22154"/>
          <a:stretch/>
        </p:blipFill>
        <p:spPr bwMode="auto">
          <a:xfrm>
            <a:off x="10238679" y="3128570"/>
            <a:ext cx="251535" cy="45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0" name="꺾인 연결선 102">
            <a:extLst>
              <a:ext uri="{FF2B5EF4-FFF2-40B4-BE49-F238E27FC236}">
                <a16:creationId xmlns:a16="http://schemas.microsoft.com/office/drawing/2014/main" id="{8E43C9DA-7B9B-4DDA-9E11-69FCD5051825}"/>
              </a:ext>
            </a:extLst>
          </p:cNvPr>
          <p:cNvCxnSpPr>
            <a:cxnSpLocks/>
            <a:stCxn id="215" idx="2"/>
            <a:endCxn id="209" idx="0"/>
          </p:cNvCxnSpPr>
          <p:nvPr/>
        </p:nvCxnSpPr>
        <p:spPr>
          <a:xfrm rot="5400000">
            <a:off x="9912408" y="3719496"/>
            <a:ext cx="336153" cy="234111"/>
          </a:xfrm>
          <a:prstGeom prst="bentConnector3">
            <a:avLst/>
          </a:prstGeom>
          <a:ln>
            <a:solidFill>
              <a:srgbClr val="0070C0"/>
            </a:solidFill>
            <a:prstDash val="sys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1" name="그림 220">
            <a:extLst>
              <a:ext uri="{FF2B5EF4-FFF2-40B4-BE49-F238E27FC236}">
                <a16:creationId xmlns:a16="http://schemas.microsoft.com/office/drawing/2014/main" id="{03D59DE7-7299-D0AB-6F03-ACEE2C4CF4E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53" b="98934" l="0" r="100000">
                        <a14:foregroundMark x1="95336" y1="71215" x2="95336" y2="91471"/>
                        <a14:foregroundMark x1="32242" y1="95096" x2="37480" y2="94456"/>
                        <a14:foregroundMark x1="18290" y1="96162" x2="20827" y2="96375"/>
                        <a14:backgroundMark x1="900" y1="4691" x2="655" y2="9595"/>
                        <a14:backgroundMark x1="736" y1="89126" x2="450" y2="97015"/>
                        <a14:backgroundMark x1="2209" y1="97015" x2="9206" y2="98294"/>
                        <a14:backgroundMark x1="8797" y1="98081" x2="48895" y2="99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0" t="3896" r="413" b="2892"/>
          <a:stretch/>
        </p:blipFill>
        <p:spPr>
          <a:xfrm>
            <a:off x="9691628" y="5037510"/>
            <a:ext cx="1046405" cy="211237"/>
          </a:xfrm>
          <a:prstGeom prst="rect">
            <a:avLst/>
          </a:prstGeom>
        </p:spPr>
      </p:pic>
      <p:pic>
        <p:nvPicPr>
          <p:cNvPr id="222" name="그림 221">
            <a:extLst>
              <a:ext uri="{FF2B5EF4-FFF2-40B4-BE49-F238E27FC236}">
                <a16:creationId xmlns:a16="http://schemas.microsoft.com/office/drawing/2014/main" id="{4384D0B9-7DA6-6E02-0A2C-827E13F0689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477" t="26468" r="1800" b="6786"/>
          <a:stretch/>
        </p:blipFill>
        <p:spPr>
          <a:xfrm>
            <a:off x="9689134" y="5257960"/>
            <a:ext cx="1051391" cy="386833"/>
          </a:xfrm>
          <a:prstGeom prst="rect">
            <a:avLst/>
          </a:prstGeom>
        </p:spPr>
      </p:pic>
      <p:sp>
        <p:nvSpPr>
          <p:cNvPr id="223" name="직사각형 222">
            <a:extLst>
              <a:ext uri="{FF2B5EF4-FFF2-40B4-BE49-F238E27FC236}">
                <a16:creationId xmlns:a16="http://schemas.microsoft.com/office/drawing/2014/main" id="{A802D20D-A7F5-3FC3-05B6-83D2BFDBB5B2}"/>
              </a:ext>
            </a:extLst>
          </p:cNvPr>
          <p:cNvSpPr/>
          <p:nvPr/>
        </p:nvSpPr>
        <p:spPr>
          <a:xfrm>
            <a:off x="8157706" y="5248548"/>
            <a:ext cx="1445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양방향 복제</a:t>
            </a:r>
            <a:endParaRPr lang="en-US" altLang="ko-KR" sz="10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10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스케줄</a:t>
            </a:r>
            <a:r>
              <a:rPr lang="en-US" altLang="ko-KR" sz="10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24" name="그림 223">
            <a:extLst>
              <a:ext uri="{FF2B5EF4-FFF2-40B4-BE49-F238E27FC236}">
                <a16:creationId xmlns:a16="http://schemas.microsoft.com/office/drawing/2014/main" id="{C5901974-80A3-F67D-68CD-3077B23E27F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 b="15458"/>
          <a:stretch/>
        </p:blipFill>
        <p:spPr>
          <a:xfrm>
            <a:off x="8600596" y="5711020"/>
            <a:ext cx="582075" cy="402118"/>
          </a:xfrm>
          <a:prstGeom prst="rect">
            <a:avLst/>
          </a:prstGeom>
        </p:spPr>
      </p:pic>
      <p:cxnSp>
        <p:nvCxnSpPr>
          <p:cNvPr id="225" name="직선 연결선 224">
            <a:extLst>
              <a:ext uri="{FF2B5EF4-FFF2-40B4-BE49-F238E27FC236}">
                <a16:creationId xmlns:a16="http://schemas.microsoft.com/office/drawing/2014/main" id="{68F46825-E726-DC97-362A-C05128FE33BF}"/>
              </a:ext>
            </a:extLst>
          </p:cNvPr>
          <p:cNvCxnSpPr>
            <a:cxnSpLocks/>
            <a:endCxn id="204" idx="1"/>
          </p:cNvCxnSpPr>
          <p:nvPr/>
        </p:nvCxnSpPr>
        <p:spPr>
          <a:xfrm flipV="1">
            <a:off x="7752965" y="5952084"/>
            <a:ext cx="2133399" cy="29389"/>
          </a:xfrm>
          <a:prstGeom prst="line">
            <a:avLst/>
          </a:prstGeom>
          <a:ln w="25400">
            <a:solidFill>
              <a:srgbClr val="0070C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" name="그림 230">
            <a:extLst>
              <a:ext uri="{FF2B5EF4-FFF2-40B4-BE49-F238E27FC236}">
                <a16:creationId xmlns:a16="http://schemas.microsoft.com/office/drawing/2014/main" id="{83567B42-B343-CC55-E0A2-0141B9775F4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33678" y="704533"/>
            <a:ext cx="1268448" cy="553856"/>
          </a:xfrm>
          <a:prstGeom prst="rect">
            <a:avLst/>
          </a:prstGeom>
        </p:spPr>
      </p:pic>
      <p:pic>
        <p:nvPicPr>
          <p:cNvPr id="233" name="그림 232">
            <a:extLst>
              <a:ext uri="{FF2B5EF4-FFF2-40B4-BE49-F238E27FC236}">
                <a16:creationId xmlns:a16="http://schemas.microsoft.com/office/drawing/2014/main" id="{657E4E0C-3B2A-29BB-3696-BF30845A011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43742" y="941662"/>
            <a:ext cx="1268448" cy="3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78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" y="131582"/>
            <a:ext cx="1070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올리브텍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스토리지 핵심 경쟁력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9903" y="1227317"/>
            <a:ext cx="5043071" cy="47656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accent1">
                    <a:lumMod val="50000"/>
                  </a:schemeClr>
                </a:solidFill>
              </a:rPr>
              <a:t>Linux OS </a:t>
            </a:r>
            <a:r>
              <a:rPr lang="ko-KR" altLang="en-US" sz="1600" b="1" dirty="0">
                <a:solidFill>
                  <a:schemeClr val="accent1">
                    <a:lumMod val="50000"/>
                  </a:schemeClr>
                </a:solidFill>
              </a:rPr>
              <a:t>기반의 </a:t>
            </a:r>
            <a:r>
              <a:rPr lang="en-US" altLang="ko-KR" sz="1600" b="1" dirty="0">
                <a:solidFill>
                  <a:schemeClr val="accent1">
                    <a:lumMod val="50000"/>
                  </a:schemeClr>
                </a:solidFill>
              </a:rPr>
              <a:t>WORM </a:t>
            </a:r>
            <a:r>
              <a:rPr lang="ko-KR" altLang="en-US" sz="1600" b="1" dirty="0">
                <a:solidFill>
                  <a:schemeClr val="accent1">
                    <a:lumMod val="50000"/>
                  </a:schemeClr>
                </a:solidFill>
              </a:rPr>
              <a:t>스토리지 </a:t>
            </a:r>
            <a:r>
              <a:rPr lang="en-US" altLang="ko-KR" sz="1600" b="1" dirty="0">
                <a:solidFill>
                  <a:schemeClr val="accent1">
                    <a:lumMod val="50000"/>
                  </a:schemeClr>
                </a:solidFill>
              </a:rPr>
              <a:t>OS </a:t>
            </a:r>
            <a:endParaRPr lang="en-US" altLang="ko-KR" sz="1600" b="1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다양한 제품군</a:t>
            </a:r>
            <a:r>
              <a:rPr lang="en-US" altLang="ko-KR" sz="1200" dirty="0">
                <a:sym typeface="Wingdings" panose="05000000000000000000" pitchFamily="2" charset="2"/>
              </a:rPr>
              <a:t> </a:t>
            </a:r>
            <a:r>
              <a:rPr lang="ko-KR" altLang="en-US" sz="1200" dirty="0">
                <a:sym typeface="Wingdings" panose="05000000000000000000" pitchFamily="2" charset="2"/>
              </a:rPr>
              <a:t>및 솔루션 개발 용이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최신 기술 및 하드웨어 신속 지원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최신 보안 기술 신속 적용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고객 맞춤형 기능</a:t>
            </a:r>
            <a:r>
              <a:rPr lang="en-US" altLang="ko-KR" sz="1200" dirty="0">
                <a:sym typeface="Wingdings" panose="05000000000000000000" pitchFamily="2" charset="2"/>
              </a:rPr>
              <a:t>, 3</a:t>
            </a:r>
            <a:r>
              <a:rPr lang="en-US" altLang="ko-KR" sz="1200" baseline="30000" dirty="0">
                <a:sym typeface="Wingdings" panose="05000000000000000000" pitchFamily="2" charset="2"/>
              </a:rPr>
              <a:t>rd</a:t>
            </a:r>
            <a:r>
              <a:rPr lang="ko-KR" altLang="en-US" sz="1200" dirty="0">
                <a:sym typeface="Wingdings" panose="05000000000000000000" pitchFamily="2" charset="2"/>
              </a:rPr>
              <a:t> </a:t>
            </a:r>
            <a:r>
              <a:rPr lang="en-US" altLang="ko-KR" sz="1200" dirty="0">
                <a:sym typeface="Wingdings" panose="05000000000000000000" pitchFamily="2" charset="2"/>
              </a:rPr>
              <a:t>party</a:t>
            </a:r>
            <a:r>
              <a:rPr lang="ko-KR" altLang="en-US" sz="1200" dirty="0">
                <a:sym typeface="Wingdings" panose="05000000000000000000" pitchFamily="2" charset="2"/>
              </a:rPr>
              <a:t> 솔루션 융합 지원 용이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chemeClr val="accent1">
                    <a:lumMod val="50000"/>
                  </a:schemeClr>
                </a:solidFill>
              </a:rPr>
              <a:t>폭넓은 제품 포트폴리오</a:t>
            </a:r>
            <a:endParaRPr lang="en-US" altLang="ko-KR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물리적</a:t>
            </a:r>
            <a:r>
              <a:rPr lang="en-US" altLang="ko-KR" sz="1200" dirty="0">
                <a:sym typeface="Wingdings" panose="05000000000000000000" pitchFamily="2" charset="2"/>
              </a:rPr>
              <a:t>, </a:t>
            </a:r>
            <a:r>
              <a:rPr lang="ko-KR" altLang="en-US" sz="1200" dirty="0">
                <a:sym typeface="Wingdings" panose="05000000000000000000" pitchFamily="2" charset="2"/>
              </a:rPr>
              <a:t>가상</a:t>
            </a:r>
            <a:r>
              <a:rPr lang="en-US" altLang="ko-KR" sz="1200" dirty="0">
                <a:sym typeface="Wingdings" panose="05000000000000000000" pitchFamily="2" charset="2"/>
              </a:rPr>
              <a:t> WORM </a:t>
            </a:r>
            <a:r>
              <a:rPr lang="ko-KR" altLang="en-US" sz="1200" dirty="0">
                <a:sym typeface="Wingdings" panose="05000000000000000000" pitchFamily="2" charset="2"/>
              </a:rPr>
              <a:t>스토리지 및 </a:t>
            </a:r>
            <a:r>
              <a:rPr lang="en-US" altLang="ko-KR" sz="1200" dirty="0">
                <a:sym typeface="Wingdings" panose="05000000000000000000" pitchFamily="2" charset="2"/>
              </a:rPr>
              <a:t>Linux WORM </a:t>
            </a:r>
            <a:r>
              <a:rPr lang="ko-KR" altLang="en-US" sz="1200" dirty="0">
                <a:sym typeface="Wingdings" panose="05000000000000000000" pitchFamily="2" charset="2"/>
              </a:rPr>
              <a:t>솔루션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일반 </a:t>
            </a:r>
            <a:r>
              <a:rPr lang="en-US" altLang="ko-KR" sz="1200" dirty="0">
                <a:sym typeface="Wingdings" panose="05000000000000000000" pitchFamily="2" charset="2"/>
              </a:rPr>
              <a:t>NAS </a:t>
            </a:r>
            <a:r>
              <a:rPr lang="ko-KR" altLang="en-US" sz="1200" dirty="0">
                <a:sym typeface="Wingdings" panose="05000000000000000000" pitchFamily="2" charset="2"/>
              </a:rPr>
              <a:t>기능 기본 제공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>
                <a:sym typeface="Wingdings" panose="05000000000000000000" pitchFamily="2" charset="2"/>
              </a:rPr>
              <a:t>NAS </a:t>
            </a:r>
            <a:r>
              <a:rPr lang="ko-KR" altLang="en-US" sz="1200" dirty="0">
                <a:sym typeface="Wingdings" panose="05000000000000000000" pitchFamily="2" charset="2"/>
              </a:rPr>
              <a:t>스토리지 </a:t>
            </a:r>
            <a:r>
              <a:rPr lang="en-US" altLang="ko-KR" sz="1200" dirty="0">
                <a:sym typeface="Wingdings" panose="05000000000000000000" pitchFamily="2" charset="2"/>
              </a:rPr>
              <a:t> WORM </a:t>
            </a:r>
            <a:r>
              <a:rPr lang="ko-KR" altLang="en-US" sz="1200" dirty="0">
                <a:sym typeface="Wingdings" panose="05000000000000000000" pitchFamily="2" charset="2"/>
              </a:rPr>
              <a:t>스토리지 업그레이드 옵션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>
                <a:sym typeface="Wingdings" panose="05000000000000000000" pitchFamily="2" charset="2"/>
              </a:rPr>
              <a:t>Low-End to High End </a:t>
            </a:r>
            <a:r>
              <a:rPr lang="ko-KR" altLang="en-US" sz="1200" dirty="0">
                <a:sym typeface="Wingdings" panose="05000000000000000000" pitchFamily="2" charset="2"/>
              </a:rPr>
              <a:t>제품군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sz="120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chemeClr val="accent1">
                    <a:lumMod val="50000"/>
                  </a:schemeClr>
                </a:solidFill>
              </a:rPr>
              <a:t>가상화</a:t>
            </a:r>
            <a:r>
              <a:rPr lang="en-US" altLang="ko-KR" sz="1600" b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ko-KR" altLang="en-US" sz="1600" b="1" dirty="0">
                <a:solidFill>
                  <a:schemeClr val="accent1">
                    <a:lumMod val="50000"/>
                  </a:schemeClr>
                </a:solidFill>
              </a:rPr>
              <a:t>클라우드 환경 지원</a:t>
            </a:r>
            <a:endParaRPr lang="en-US" altLang="ko-KR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가상화 환경에 적용 가능한 유일한 </a:t>
            </a:r>
            <a:r>
              <a:rPr lang="en-US" altLang="ko-KR" sz="1200" dirty="0">
                <a:sym typeface="Wingdings" panose="05000000000000000000" pitchFamily="2" charset="2"/>
              </a:rPr>
              <a:t>WORM </a:t>
            </a:r>
            <a:r>
              <a:rPr lang="ko-KR" altLang="en-US" sz="1200" dirty="0">
                <a:sym typeface="Wingdings" panose="05000000000000000000" pitchFamily="2" charset="2"/>
              </a:rPr>
              <a:t>솔루션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ym typeface="Wingdings" panose="05000000000000000000" pitchFamily="2" charset="2"/>
              </a:rPr>
              <a:t>대부분의 퍼블릭 클라우드에서 운영 가능 </a:t>
            </a:r>
            <a:r>
              <a:rPr lang="en-US" altLang="ko-KR" sz="1200" dirty="0">
                <a:sym typeface="Wingdings" panose="05000000000000000000" pitchFamily="2" charset="2"/>
              </a:rPr>
              <a:t>(BYOL)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ym typeface="Wingdings" panose="05000000000000000000" pitchFamily="2" charset="2"/>
              </a:rPr>
              <a:t>대부분의 </a:t>
            </a:r>
            <a:r>
              <a:rPr lang="en-US" altLang="ko-KR" sz="1200" dirty="0">
                <a:sym typeface="Wingdings" panose="05000000000000000000" pitchFamily="2" charset="2"/>
              </a:rPr>
              <a:t>HCI </a:t>
            </a:r>
            <a:r>
              <a:rPr lang="ko-KR" altLang="en-US" sz="1200" dirty="0">
                <a:sym typeface="Wingdings" panose="05000000000000000000" pitchFamily="2" charset="2"/>
              </a:rPr>
              <a:t>플랫폼에서 운영 가능</a:t>
            </a:r>
            <a:endParaRPr lang="en-US" altLang="ko-KR" sz="1200" dirty="0">
              <a:sym typeface="Wingdings" panose="05000000000000000000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6C80A-647A-4A00-35E7-DB6F5EE1FC66}"/>
              </a:ext>
            </a:extLst>
          </p:cNvPr>
          <p:cNvSpPr txBox="1"/>
          <p:nvPr/>
        </p:nvSpPr>
        <p:spPr>
          <a:xfrm>
            <a:off x="6096000" y="1231137"/>
            <a:ext cx="5377829" cy="47656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chemeClr val="accent1">
                    <a:lumMod val="50000"/>
                  </a:schemeClr>
                </a:solidFill>
              </a:rPr>
              <a:t>엔터프라이즈 급 솔루션 기본 탑재 제공</a:t>
            </a:r>
            <a:endParaRPr lang="en-US" altLang="ko-KR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실시간 볼륨단위 원격 복제</a:t>
            </a:r>
            <a:r>
              <a:rPr lang="en-US" altLang="ko-KR" sz="1200" dirty="0">
                <a:sym typeface="Wingdings" panose="05000000000000000000" pitchFamily="2" charset="2"/>
              </a:rPr>
              <a:t>, </a:t>
            </a:r>
            <a:r>
              <a:rPr lang="ko-KR" altLang="en-US" sz="1200" dirty="0">
                <a:sym typeface="Wingdings" panose="05000000000000000000" pitchFamily="2" charset="2"/>
              </a:rPr>
              <a:t>스케쥴 기반 파일단위 원격 복제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복제기반</a:t>
            </a:r>
            <a:r>
              <a:rPr lang="en-US" altLang="ko-KR" sz="1200" dirty="0">
                <a:sym typeface="Wingdings" panose="05000000000000000000" pitchFamily="2" charset="2"/>
              </a:rPr>
              <a:t> HA </a:t>
            </a:r>
            <a:r>
              <a:rPr lang="ko-KR" altLang="en-US" sz="1200" dirty="0">
                <a:sym typeface="Wingdings" panose="05000000000000000000" pitchFamily="2" charset="2"/>
              </a:rPr>
              <a:t>및 공유 스토리지 기반 </a:t>
            </a:r>
            <a:r>
              <a:rPr lang="en-US" altLang="ko-KR" sz="1200" dirty="0">
                <a:sym typeface="Wingdings" panose="05000000000000000000" pitchFamily="2" charset="2"/>
              </a:rPr>
              <a:t>HA 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chemeClr val="accent1">
                    <a:lumMod val="50000"/>
                  </a:schemeClr>
                </a:solidFill>
              </a:rPr>
              <a:t>나라장터에 등록된 유일한 전용 </a:t>
            </a:r>
            <a:r>
              <a:rPr lang="en-US" altLang="ko-KR" sz="1600" b="1" dirty="0">
                <a:solidFill>
                  <a:schemeClr val="accent1">
                    <a:lumMod val="50000"/>
                  </a:schemeClr>
                </a:solidFill>
              </a:rPr>
              <a:t>WORM </a:t>
            </a:r>
            <a:r>
              <a:rPr lang="ko-KR" altLang="en-US" sz="1600" b="1" dirty="0">
                <a:solidFill>
                  <a:schemeClr val="accent1">
                    <a:lumMod val="50000"/>
                  </a:schemeClr>
                </a:solidFill>
              </a:rPr>
              <a:t>스토리지</a:t>
            </a:r>
            <a:endParaRPr lang="en-US" altLang="ko-KR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물리적 </a:t>
            </a:r>
            <a:r>
              <a:rPr lang="en-US" altLang="ko-KR" sz="1200" dirty="0">
                <a:sym typeface="Wingdings" panose="05000000000000000000" pitchFamily="2" charset="2"/>
              </a:rPr>
              <a:t>WORM </a:t>
            </a:r>
            <a:r>
              <a:rPr lang="ko-KR" altLang="en-US" sz="1200" dirty="0">
                <a:sym typeface="Wingdings" panose="05000000000000000000" pitchFamily="2" charset="2"/>
              </a:rPr>
              <a:t>스토리지</a:t>
            </a:r>
            <a:r>
              <a:rPr lang="en-US" altLang="ko-KR" sz="1200" dirty="0">
                <a:sym typeface="Wingdings" panose="05000000000000000000" pitchFamily="2" charset="2"/>
              </a:rPr>
              <a:t>, </a:t>
            </a:r>
            <a:r>
              <a:rPr lang="ko-KR" altLang="en-US" sz="1200" dirty="0">
                <a:sym typeface="Wingdings" panose="05000000000000000000" pitchFamily="2" charset="2"/>
              </a:rPr>
              <a:t>가상 </a:t>
            </a:r>
            <a:r>
              <a:rPr lang="en-US" altLang="ko-KR" sz="1200" dirty="0">
                <a:sym typeface="Wingdings" panose="05000000000000000000" pitchFamily="2" charset="2"/>
              </a:rPr>
              <a:t>WORM </a:t>
            </a:r>
            <a:r>
              <a:rPr lang="ko-KR" altLang="en-US" sz="1200" dirty="0">
                <a:sym typeface="Wingdings" panose="05000000000000000000" pitchFamily="2" charset="2"/>
              </a:rPr>
              <a:t>스토리지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공공시장 접근성 용이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공공 인증 클라우드 환경에 적용 용이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국가정보자원관리원 스토리지와 연동 구성 가능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탁월한 기술 지원 역량</a:t>
            </a:r>
            <a:endParaRPr lang="en-US" altLang="ko-KR" sz="1600" b="1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628650" lvl="2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>
                <a:sym typeface="Wingdings" panose="05000000000000000000" pitchFamily="2" charset="2"/>
              </a:rPr>
              <a:t>100% </a:t>
            </a:r>
            <a:r>
              <a:rPr lang="ko-KR" altLang="en-US" sz="1200" dirty="0">
                <a:sym typeface="Wingdings" panose="05000000000000000000" pitchFamily="2" charset="2"/>
              </a:rPr>
              <a:t>자체 </a:t>
            </a:r>
            <a:r>
              <a:rPr lang="en-US" altLang="ko-KR" sz="1200" dirty="0">
                <a:sym typeface="Wingdings" panose="05000000000000000000" pitchFamily="2" charset="2"/>
              </a:rPr>
              <a:t>R&amp;D</a:t>
            </a:r>
            <a:r>
              <a:rPr lang="ko-KR" altLang="en-US" sz="1200" dirty="0">
                <a:sym typeface="Wingdings" panose="05000000000000000000" pitchFamily="2" charset="2"/>
              </a:rPr>
              <a:t>를 통한 개발 제품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2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ym typeface="Wingdings" panose="05000000000000000000" pitchFamily="2" charset="2"/>
              </a:rPr>
              <a:t>신속한 장애 원인 분석 및 서비스 제공 가능</a:t>
            </a: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2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2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dirty="0">
              <a:sym typeface="Wingdings" panose="05000000000000000000" pitchFamily="2" charset="2"/>
            </a:endParaRPr>
          </a:p>
          <a:p>
            <a:pPr marL="628650" lvl="2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53641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" y="222104"/>
            <a:ext cx="90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주요 고객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552140" y="4945681"/>
            <a:ext cx="10923167" cy="1622645"/>
          </a:xfrm>
          <a:prstGeom prst="rect">
            <a:avLst/>
          </a:prstGeom>
          <a:solidFill>
            <a:schemeClr val="bg1">
              <a:alpha val="18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554258" y="3724734"/>
            <a:ext cx="10921049" cy="1176813"/>
          </a:xfrm>
          <a:prstGeom prst="rect">
            <a:avLst/>
          </a:prstGeom>
          <a:solidFill>
            <a:schemeClr val="bg1">
              <a:lumMod val="95000"/>
              <a:alpha val="18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547666" y="966645"/>
            <a:ext cx="10927641" cy="2706485"/>
          </a:xfrm>
          <a:prstGeom prst="rect">
            <a:avLst/>
          </a:prstGeom>
          <a:solidFill>
            <a:schemeClr val="bg1">
              <a:lumMod val="95000"/>
              <a:alpha val="18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125" y="4383654"/>
            <a:ext cx="1089011" cy="195618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428" y="4031251"/>
            <a:ext cx="458334" cy="405304"/>
          </a:xfrm>
          <a:prstGeom prst="rect">
            <a:avLst/>
          </a:prstGeom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28" y="4239576"/>
            <a:ext cx="806743" cy="2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2" descr="Hyundai C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63" y="4086237"/>
            <a:ext cx="721414" cy="19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4" descr="http://tv03.search.naver.net/nhnsvc?quality=5&amp;size=148x106&amp;q=http://sstatic.naver.net/keypage/image/contents/36/36479.g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4" b="22104"/>
          <a:stretch/>
        </p:blipFill>
        <p:spPr bwMode="auto">
          <a:xfrm>
            <a:off x="3582271" y="1347107"/>
            <a:ext cx="545016" cy="23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5" descr="Kobaco 한국방송광고공사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9"/>
          <a:stretch/>
        </p:blipFill>
        <p:spPr bwMode="auto">
          <a:xfrm>
            <a:off x="3217157" y="1924928"/>
            <a:ext cx="622271" cy="2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7" descr="문화체육관광부 로고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98" y="1054928"/>
            <a:ext cx="850541" cy="20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 descr="대한민국해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484" y="1039696"/>
            <a:ext cx="816654" cy="27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68" y="4952402"/>
            <a:ext cx="598539" cy="2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292" y="3803371"/>
            <a:ext cx="907586" cy="22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90" y="3729061"/>
            <a:ext cx="873972" cy="24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595" y="4427896"/>
            <a:ext cx="645904" cy="17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Kosco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746" y="1084420"/>
            <a:ext cx="671169" cy="15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 descr="메인화면으로 이동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40" y="3802663"/>
            <a:ext cx="605920" cy="13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914" y="4977918"/>
            <a:ext cx="479945" cy="23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7" descr="송파구청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96" y="1374063"/>
            <a:ext cx="631269" cy="23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172" y="6091579"/>
            <a:ext cx="561925" cy="19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 descr="대법원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/>
          <a:stretch/>
        </p:blipFill>
        <p:spPr bwMode="auto">
          <a:xfrm>
            <a:off x="2163019" y="977049"/>
            <a:ext cx="700880" cy="30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679" y="4999242"/>
            <a:ext cx="842378" cy="19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4" descr="국세청로고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85" y="1056784"/>
            <a:ext cx="782343" cy="17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4" descr="http://sstatic.naver.com/keypage/outside/organization/2010031913572129913.jpg">
            <a:hlinkClick r:id="rId23"/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2" r="5946" b="29014"/>
          <a:stretch/>
        </p:blipFill>
        <p:spPr bwMode="auto">
          <a:xfrm>
            <a:off x="3715845" y="988354"/>
            <a:ext cx="716732" cy="28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" descr="제주특별자치도 로고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168" y="1280564"/>
            <a:ext cx="1008945" cy="32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2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11555" r="9853" b="18495"/>
          <a:stretch/>
        </p:blipFill>
        <p:spPr bwMode="auto">
          <a:xfrm>
            <a:off x="4691648" y="4082597"/>
            <a:ext cx="705966" cy="21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2" descr="삼성코닝정밀소재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39" y="5010182"/>
            <a:ext cx="1088271" cy="1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89" y="1331222"/>
            <a:ext cx="776787" cy="11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9" descr="http://www.allianzlife.co.kr/finsecustomer/images/ic/logo.gif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3" t="21746" r="16543" b="18322"/>
          <a:stretch/>
        </p:blipFill>
        <p:spPr bwMode="auto">
          <a:xfrm>
            <a:off x="6755574" y="4097335"/>
            <a:ext cx="826984" cy="23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496" y="1034923"/>
            <a:ext cx="850362" cy="20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43" y="4108803"/>
            <a:ext cx="484390" cy="23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15" descr="HANJIN SHIPPING Beyond the Ocean e-Service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444" y="5266397"/>
            <a:ext cx="854827" cy="15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2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04" y="5193396"/>
            <a:ext cx="686099" cy="23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35" descr="아주캐피탈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872" y="3846169"/>
            <a:ext cx="739515" cy="11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5" descr="한국남동발전!!!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416" y="1366509"/>
            <a:ext cx="1056050" cy="12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산업은행계열 KDB생명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291" y="4108803"/>
            <a:ext cx="512022" cy="21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755" y="1654369"/>
            <a:ext cx="1120947" cy="19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634" y="1332957"/>
            <a:ext cx="896757" cy="17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264" y="5259230"/>
            <a:ext cx="1021972" cy="14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0" descr="olleh kt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73" y="5234372"/>
            <a:ext cx="206664" cy="18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3" descr="한국원자력연료 로고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03" y="1351668"/>
            <a:ext cx="1003655" cy="1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5" descr="국립세종도서관 로고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37" y="1720283"/>
            <a:ext cx="892821" cy="1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6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327" y="4947336"/>
            <a:ext cx="904909" cy="21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18" descr="우리은행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27" y="3786750"/>
            <a:ext cx="610101" cy="15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0" descr="하나로카드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76" y="4081551"/>
            <a:ext cx="749857" cy="1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2" descr=" 삼성전자로지텍 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7" y="5028199"/>
            <a:ext cx="850052" cy="1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4" descr="나라살림 가치창조 조달청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104" y="1040097"/>
            <a:ext cx="548587" cy="19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8" descr="HYUNDAI. 현대HCN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067" y="5545212"/>
            <a:ext cx="833331" cy="13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0" descr="현대Hmall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43" y="5346100"/>
            <a:ext cx="397332" cy="9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1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85" y="4101256"/>
            <a:ext cx="817087" cy="15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35" descr="Hyundai Commercial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116" y="4112752"/>
            <a:ext cx="899829" cy="13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6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86" y="1356592"/>
            <a:ext cx="1020648" cy="21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37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753" y="4203537"/>
            <a:ext cx="786920" cy="10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39" descr="산업통상지원부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54" y="1050287"/>
            <a:ext cx="905647" cy="18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1" descr="SSN한국사회복지협의회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46" y="1981413"/>
            <a:ext cx="841151" cy="1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IBK 캐피탈">
            <a:hlinkClick r:id="rId57"/>
          </p:cNvPr>
          <p:cNvPicPr>
            <a:picLocks noChangeAspect="1"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r="29970" b="21097"/>
          <a:stretch/>
        </p:blipFill>
        <p:spPr bwMode="auto">
          <a:xfrm>
            <a:off x="7707530" y="4424569"/>
            <a:ext cx="612040" cy="2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5" descr="한화손해보험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9" y="4341627"/>
            <a:ext cx="724000" cy="1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7" descr="삼성전자서비스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32" y="5038822"/>
            <a:ext cx="710920" cy="9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9" descr="브이피 로고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856" y="5002048"/>
            <a:ext cx="732805" cy="1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51" descr="경남은행로고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33" y="3802664"/>
            <a:ext cx="613804" cy="14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53" descr="대전광역시시설관리공단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90" y="1671221"/>
            <a:ext cx="961611" cy="17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그림 94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03" y="5550367"/>
            <a:ext cx="556971" cy="199497"/>
          </a:xfrm>
          <a:prstGeom prst="rect">
            <a:avLst/>
          </a:prstGeom>
        </p:spPr>
      </p:pic>
      <p:pic>
        <p:nvPicPr>
          <p:cNvPr id="96" name="그림 95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37" y="6139404"/>
            <a:ext cx="873045" cy="174610"/>
          </a:xfrm>
          <a:prstGeom prst="rect">
            <a:avLst/>
          </a:prstGeom>
        </p:spPr>
      </p:pic>
      <p:pic>
        <p:nvPicPr>
          <p:cNvPr id="97" name="그림 96"/>
          <p:cNvPicPr>
            <a:picLocks noChangeAspect="1"/>
          </p:cNvPicPr>
          <p:nvPr/>
        </p:nvPicPr>
        <p:blipFill rotWithShape="1"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5" b="30418"/>
          <a:stretch/>
        </p:blipFill>
        <p:spPr>
          <a:xfrm>
            <a:off x="4949370" y="4333958"/>
            <a:ext cx="625841" cy="257639"/>
          </a:xfrm>
          <a:prstGeom prst="rect">
            <a:avLst/>
          </a:prstGeom>
        </p:spPr>
      </p:pic>
      <p:pic>
        <p:nvPicPr>
          <p:cNvPr id="98" name="그림 97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53" y="3800120"/>
            <a:ext cx="1002354" cy="171915"/>
          </a:xfrm>
          <a:prstGeom prst="rect">
            <a:avLst/>
          </a:prstGeom>
        </p:spPr>
      </p:pic>
      <p:pic>
        <p:nvPicPr>
          <p:cNvPr id="99" name="그림 98"/>
          <p:cNvPicPr>
            <a:picLocks noChangeAspect="1"/>
          </p:cNvPicPr>
          <p:nvPr/>
        </p:nvPicPr>
        <p:blipFill rotWithShape="1"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t="29154" r="6256" b="27550"/>
          <a:stretch/>
        </p:blipFill>
        <p:spPr>
          <a:xfrm>
            <a:off x="4385040" y="5254683"/>
            <a:ext cx="615471" cy="181021"/>
          </a:xfrm>
          <a:prstGeom prst="rect">
            <a:avLst/>
          </a:prstGeom>
        </p:spPr>
      </p:pic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22609" r="3713" b="15761"/>
          <a:stretch/>
        </p:blipFill>
        <p:spPr>
          <a:xfrm>
            <a:off x="5099610" y="3815699"/>
            <a:ext cx="724472" cy="130405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167" y="1743928"/>
            <a:ext cx="905316" cy="171895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 rotWithShape="1"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3"/>
          <a:stretch/>
        </p:blipFill>
        <p:spPr>
          <a:xfrm>
            <a:off x="5084552" y="1702954"/>
            <a:ext cx="876820" cy="202698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34" y="2012023"/>
            <a:ext cx="994574" cy="136312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19" y="4087500"/>
            <a:ext cx="652566" cy="197204"/>
          </a:xfrm>
          <a:prstGeom prst="rect">
            <a:avLst/>
          </a:prstGeom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96" y="1262276"/>
            <a:ext cx="950304" cy="180087"/>
          </a:xfrm>
          <a:prstGeom prst="rect">
            <a:avLst/>
          </a:prstGeom>
        </p:spPr>
      </p:pic>
      <p:pic>
        <p:nvPicPr>
          <p:cNvPr id="106" name="그림 105"/>
          <p:cNvPicPr>
            <a:picLocks noChangeAspect="1"/>
          </p:cNvPicPr>
          <p:nvPr/>
        </p:nvPicPr>
        <p:blipFill rotWithShape="1"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6859" r="2750" b="6881"/>
          <a:stretch/>
        </p:blipFill>
        <p:spPr>
          <a:xfrm>
            <a:off x="6295973" y="4978203"/>
            <a:ext cx="635583" cy="222455"/>
          </a:xfrm>
          <a:prstGeom prst="rect">
            <a:avLst/>
          </a:prstGeom>
        </p:spPr>
      </p:pic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1032" r="3150" b="11032"/>
          <a:stretch/>
        </p:blipFill>
        <p:spPr>
          <a:xfrm>
            <a:off x="6256555" y="1730958"/>
            <a:ext cx="816527" cy="189890"/>
          </a:xfrm>
          <a:prstGeom prst="rect">
            <a:avLst/>
          </a:prstGeom>
        </p:spPr>
      </p:pic>
      <p:pic>
        <p:nvPicPr>
          <p:cNvPr id="108" name="그림 107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20" y="1017551"/>
            <a:ext cx="963741" cy="255488"/>
          </a:xfrm>
          <a:prstGeom prst="rect">
            <a:avLst/>
          </a:prstGeom>
        </p:spPr>
      </p:pic>
      <p:pic>
        <p:nvPicPr>
          <p:cNvPr id="109" name="그림 108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50" y="5545212"/>
            <a:ext cx="419083" cy="202836"/>
          </a:xfrm>
          <a:prstGeom prst="rect">
            <a:avLst/>
          </a:prstGeom>
        </p:spPr>
      </p:pic>
      <p:pic>
        <p:nvPicPr>
          <p:cNvPr id="110" name="그림 109"/>
          <p:cNvPicPr>
            <a:picLocks noChangeAspect="1"/>
          </p:cNvPicPr>
          <p:nvPr/>
        </p:nvPicPr>
        <p:blipFill rotWithShape="1"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24660" r="6761" b="20436"/>
          <a:stretch/>
        </p:blipFill>
        <p:spPr>
          <a:xfrm>
            <a:off x="8787595" y="5547889"/>
            <a:ext cx="685589" cy="143753"/>
          </a:xfrm>
          <a:prstGeom prst="rect">
            <a:avLst/>
          </a:prstGeom>
        </p:spPr>
      </p:pic>
      <p:pic>
        <p:nvPicPr>
          <p:cNvPr id="111" name="그림 110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79" y="1657439"/>
            <a:ext cx="1104614" cy="186590"/>
          </a:xfrm>
          <a:prstGeom prst="rect">
            <a:avLst/>
          </a:prstGeom>
        </p:spPr>
      </p:pic>
      <p:pic>
        <p:nvPicPr>
          <p:cNvPr id="112" name="그림 111"/>
          <p:cNvPicPr>
            <a:picLocks noChangeAspect="1"/>
          </p:cNvPicPr>
          <p:nvPr/>
        </p:nvPicPr>
        <p:blipFill rotWithShape="1"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2" b="22000"/>
          <a:stretch/>
        </p:blipFill>
        <p:spPr>
          <a:xfrm>
            <a:off x="9258388" y="3812951"/>
            <a:ext cx="821888" cy="186403"/>
          </a:xfrm>
          <a:prstGeom prst="rect">
            <a:avLst/>
          </a:prstGeom>
        </p:spPr>
      </p:pic>
      <p:pic>
        <p:nvPicPr>
          <p:cNvPr id="113" name="그림 112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648" y="1708966"/>
            <a:ext cx="633250" cy="209286"/>
          </a:xfrm>
          <a:prstGeom prst="rect">
            <a:avLst/>
          </a:prstGeom>
        </p:spPr>
      </p:pic>
      <p:pic>
        <p:nvPicPr>
          <p:cNvPr id="114" name="그림 113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27" y="5561428"/>
            <a:ext cx="524234" cy="186620"/>
          </a:xfrm>
          <a:prstGeom prst="rect">
            <a:avLst/>
          </a:prstGeom>
        </p:spPr>
      </p:pic>
      <p:pic>
        <p:nvPicPr>
          <p:cNvPr id="115" name="그림 114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561" y="3751588"/>
            <a:ext cx="695759" cy="205836"/>
          </a:xfrm>
          <a:prstGeom prst="rect">
            <a:avLst/>
          </a:prstGeom>
        </p:spPr>
      </p:pic>
      <p:pic>
        <p:nvPicPr>
          <p:cNvPr id="116" name="그림 115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67" y="4434163"/>
            <a:ext cx="870683" cy="146729"/>
          </a:xfrm>
          <a:prstGeom prst="rect">
            <a:avLst/>
          </a:prstGeom>
        </p:spPr>
      </p:pic>
      <p:pic>
        <p:nvPicPr>
          <p:cNvPr id="117" name="그림 116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37" y="5512592"/>
            <a:ext cx="504146" cy="293890"/>
          </a:xfrm>
          <a:prstGeom prst="rect">
            <a:avLst/>
          </a:prstGeom>
        </p:spPr>
      </p:pic>
      <p:pic>
        <p:nvPicPr>
          <p:cNvPr id="118" name="그림 117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79" y="4374029"/>
            <a:ext cx="947944" cy="180752"/>
          </a:xfrm>
          <a:prstGeom prst="rect">
            <a:avLst/>
          </a:prstGeom>
        </p:spPr>
      </p:pic>
      <p:pic>
        <p:nvPicPr>
          <p:cNvPr id="119" name="그림 118"/>
          <p:cNvPicPr>
            <a:picLocks noChangeAspect="1"/>
          </p:cNvPicPr>
          <p:nvPr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6"/>
          <a:stretch/>
        </p:blipFill>
        <p:spPr>
          <a:xfrm>
            <a:off x="7009139" y="5002427"/>
            <a:ext cx="826331" cy="209494"/>
          </a:xfrm>
          <a:prstGeom prst="rect">
            <a:avLst/>
          </a:prstGeom>
        </p:spPr>
      </p:pic>
      <p:pic>
        <p:nvPicPr>
          <p:cNvPr id="120" name="그림 119"/>
          <p:cNvPicPr>
            <a:picLocks noChangeAspect="1"/>
          </p:cNvPicPr>
          <p:nvPr/>
        </p:nvPicPr>
        <p:blipFill rotWithShape="1"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9236" r="4604" b="12942"/>
          <a:stretch/>
        </p:blipFill>
        <p:spPr>
          <a:xfrm>
            <a:off x="8291149" y="4118815"/>
            <a:ext cx="874802" cy="185564"/>
          </a:xfrm>
          <a:prstGeom prst="rect">
            <a:avLst/>
          </a:prstGeom>
        </p:spPr>
      </p:pic>
      <p:pic>
        <p:nvPicPr>
          <p:cNvPr id="121" name="그림 120"/>
          <p:cNvPicPr>
            <a:picLocks noChangeAspect="1"/>
          </p:cNvPicPr>
          <p:nvPr/>
        </p:nvPicPr>
        <p:blipFill rotWithShape="1"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25214" r="3129" b="19017"/>
          <a:stretch/>
        </p:blipFill>
        <p:spPr>
          <a:xfrm>
            <a:off x="2828438" y="4370544"/>
            <a:ext cx="1058859" cy="156226"/>
          </a:xfrm>
          <a:prstGeom prst="rect">
            <a:avLst/>
          </a:prstGeom>
        </p:spPr>
      </p:pic>
      <p:pic>
        <p:nvPicPr>
          <p:cNvPr id="122" name="Picture 5"/>
          <p:cNvPicPr>
            <a:picLocks noChangeAspect="1" noChangeArrowheads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99" y="1329439"/>
            <a:ext cx="782467" cy="26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6"/>
          <p:cNvPicPr>
            <a:picLocks noChangeAspect="1" noChangeArrowheads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13" y="3757606"/>
            <a:ext cx="658366" cy="22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TextBox 123"/>
          <p:cNvSpPr txBox="1"/>
          <p:nvPr/>
        </p:nvSpPr>
        <p:spPr>
          <a:xfrm>
            <a:off x="552063" y="960555"/>
            <a:ext cx="270423" cy="27133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ko-KR"/>
            </a:defPPr>
            <a:lvl1pPr algn="ctr">
              <a:defRPr sz="1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400" dirty="0"/>
              <a:t>공 공 부 문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56361" y="3723085"/>
            <a:ext cx="252433" cy="117249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ko-KR"/>
            </a:defPPr>
            <a:lvl1pPr algn="ctr">
              <a:defRPr sz="1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400" dirty="0"/>
              <a:t>금  융 부 문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552140" y="4951511"/>
            <a:ext cx="254179" cy="161681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ko-KR"/>
            </a:defPPr>
            <a:lvl1pPr algn="ctr">
              <a:defRPr sz="16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400" dirty="0"/>
              <a:t>제조 및 기타</a:t>
            </a:r>
          </a:p>
        </p:txBody>
      </p:sp>
      <p:pic>
        <p:nvPicPr>
          <p:cNvPr id="127" name="그림 126"/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10778389" y="4982324"/>
            <a:ext cx="571296" cy="253646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965724" y="5242789"/>
            <a:ext cx="524617" cy="269803"/>
          </a:xfrm>
          <a:prstGeom prst="rect">
            <a:avLst/>
          </a:prstGeom>
        </p:spPr>
      </p:pic>
      <p:pic>
        <p:nvPicPr>
          <p:cNvPr id="129" name="Picture 16"/>
          <p:cNvPicPr>
            <a:picLocks noChangeAspect="1" noChangeArrowheads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889" y="5518423"/>
            <a:ext cx="651298" cy="21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1"/>
          <p:cNvPicPr>
            <a:picLocks noChangeAspect="1" noChangeArrowheads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46" y="5531563"/>
            <a:ext cx="754051" cy="21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21"/>
          <p:cNvPicPr>
            <a:picLocks noChangeAspect="1" noChangeArrowheads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00" y="5531202"/>
            <a:ext cx="606310" cy="23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5"/>
          <p:cNvPicPr>
            <a:picLocks noChangeAspect="1" noChangeArrowheads="1"/>
          </p:cNvPicPr>
          <p:nvPr/>
        </p:nvPicPr>
        <p:blipFill rotWithShape="1"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6" b="11056"/>
          <a:stretch/>
        </p:blipFill>
        <p:spPr bwMode="auto">
          <a:xfrm>
            <a:off x="3121110" y="5519788"/>
            <a:ext cx="707426" cy="2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그림 132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28" y="5239924"/>
            <a:ext cx="689187" cy="222474"/>
          </a:xfrm>
          <a:prstGeom prst="rect">
            <a:avLst/>
          </a:prstGeom>
        </p:spPr>
      </p:pic>
      <p:pic>
        <p:nvPicPr>
          <p:cNvPr id="134" name="그림 133"/>
          <p:cNvPicPr>
            <a:picLocks noChangeAspect="1"/>
          </p:cNvPicPr>
          <p:nvPr/>
        </p:nvPicPr>
        <p:blipFill rotWithShape="1"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 r="11621" b="60176"/>
          <a:stretch/>
        </p:blipFill>
        <p:spPr>
          <a:xfrm>
            <a:off x="2462349" y="5245291"/>
            <a:ext cx="839497" cy="211740"/>
          </a:xfrm>
          <a:prstGeom prst="rect">
            <a:avLst/>
          </a:prstGeom>
        </p:spPr>
      </p:pic>
      <p:pic>
        <p:nvPicPr>
          <p:cNvPr id="135" name="그림 134"/>
          <p:cNvPicPr>
            <a:picLocks noChangeAspect="1"/>
          </p:cNvPicPr>
          <p:nvPr/>
        </p:nvPicPr>
        <p:blipFill rotWithShape="1"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8" b="36907"/>
          <a:stretch/>
        </p:blipFill>
        <p:spPr>
          <a:xfrm>
            <a:off x="8955637" y="5280638"/>
            <a:ext cx="939871" cy="173815"/>
          </a:xfrm>
          <a:prstGeom prst="rect">
            <a:avLst/>
          </a:prstGeom>
        </p:spPr>
      </p:pic>
      <p:pic>
        <p:nvPicPr>
          <p:cNvPr id="136" name="그림 135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67" y="2915301"/>
            <a:ext cx="500409" cy="343346"/>
          </a:xfrm>
          <a:prstGeom prst="rect">
            <a:avLst/>
          </a:prstGeom>
        </p:spPr>
      </p:pic>
      <p:pic>
        <p:nvPicPr>
          <p:cNvPr id="137" name="그림 136"/>
          <p:cNvPicPr>
            <a:picLocks noChangeAspect="1"/>
          </p:cNvPicPr>
          <p:nvPr/>
        </p:nvPicPr>
        <p:blipFill rotWithShape="1"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7" b="22637"/>
          <a:stretch/>
        </p:blipFill>
        <p:spPr>
          <a:xfrm>
            <a:off x="10003889" y="5256478"/>
            <a:ext cx="681518" cy="249890"/>
          </a:xfrm>
          <a:prstGeom prst="rect">
            <a:avLst/>
          </a:prstGeom>
        </p:spPr>
      </p:pic>
      <p:pic>
        <p:nvPicPr>
          <p:cNvPr id="138" name="그림 137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642" y="5505163"/>
            <a:ext cx="823072" cy="218564"/>
          </a:xfrm>
          <a:prstGeom prst="rect">
            <a:avLst/>
          </a:prstGeom>
        </p:spPr>
      </p:pic>
      <p:pic>
        <p:nvPicPr>
          <p:cNvPr id="139" name="그림 138"/>
          <p:cNvPicPr>
            <a:picLocks noChangeAspect="1"/>
          </p:cNvPicPr>
          <p:nvPr/>
        </p:nvPicPr>
        <p:blipFill rotWithShape="1"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t="15905" r="1334" b="5537"/>
          <a:stretch/>
        </p:blipFill>
        <p:spPr>
          <a:xfrm>
            <a:off x="7975257" y="5013265"/>
            <a:ext cx="630366" cy="164694"/>
          </a:xfrm>
          <a:prstGeom prst="rect">
            <a:avLst/>
          </a:prstGeom>
        </p:spPr>
      </p:pic>
      <p:pic>
        <p:nvPicPr>
          <p:cNvPr id="140" name="그림 139"/>
          <p:cNvPicPr>
            <a:picLocks noChangeAspect="1"/>
          </p:cNvPicPr>
          <p:nvPr/>
        </p:nvPicPr>
        <p:blipFill rotWithShape="1"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4101" r="7200" b="34322"/>
          <a:stretch/>
        </p:blipFill>
        <p:spPr>
          <a:xfrm>
            <a:off x="8314820" y="3811839"/>
            <a:ext cx="885621" cy="172607"/>
          </a:xfrm>
          <a:prstGeom prst="rect">
            <a:avLst/>
          </a:prstGeom>
        </p:spPr>
      </p:pic>
      <p:pic>
        <p:nvPicPr>
          <p:cNvPr id="141" name="그림 140"/>
          <p:cNvPicPr>
            <a:picLocks noChangeAspect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15" y="1616399"/>
            <a:ext cx="603861" cy="213868"/>
          </a:xfrm>
          <a:prstGeom prst="rect">
            <a:avLst/>
          </a:prstGeom>
        </p:spPr>
      </p:pic>
      <p:pic>
        <p:nvPicPr>
          <p:cNvPr id="142" name="그림 141"/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906" y="1718337"/>
            <a:ext cx="449308" cy="217653"/>
          </a:xfrm>
          <a:prstGeom prst="rect">
            <a:avLst/>
          </a:prstGeom>
        </p:spPr>
      </p:pic>
      <p:pic>
        <p:nvPicPr>
          <p:cNvPr id="143" name="그림 142"/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42" y="1696670"/>
            <a:ext cx="467240" cy="186776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 rotWithShape="1"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0"/>
          <a:stretch/>
        </p:blipFill>
        <p:spPr>
          <a:xfrm>
            <a:off x="5765679" y="1328501"/>
            <a:ext cx="248374" cy="281355"/>
          </a:xfrm>
          <a:prstGeom prst="rect">
            <a:avLst/>
          </a:prstGeom>
        </p:spPr>
      </p:pic>
      <p:pic>
        <p:nvPicPr>
          <p:cNvPr id="145" name="그림 144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34" y="1324289"/>
            <a:ext cx="375272" cy="288386"/>
          </a:xfrm>
          <a:prstGeom prst="rect">
            <a:avLst/>
          </a:prstGeom>
        </p:spPr>
      </p:pic>
      <p:pic>
        <p:nvPicPr>
          <p:cNvPr id="146" name="그림 145"/>
          <p:cNvPicPr>
            <a:picLocks noChangeAspect="1"/>
          </p:cNvPicPr>
          <p:nvPr/>
        </p:nvPicPr>
        <p:blipFill rotWithShape="1"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30167" r="16000" b="30167"/>
          <a:stretch/>
        </p:blipFill>
        <p:spPr>
          <a:xfrm>
            <a:off x="10163145" y="1040812"/>
            <a:ext cx="561019" cy="245446"/>
          </a:xfrm>
          <a:prstGeom prst="rect">
            <a:avLst/>
          </a:prstGeom>
        </p:spPr>
      </p:pic>
      <p:pic>
        <p:nvPicPr>
          <p:cNvPr id="147" name="그림 146"/>
          <p:cNvPicPr>
            <a:picLocks noChangeAspect="1"/>
          </p:cNvPicPr>
          <p:nvPr/>
        </p:nvPicPr>
        <p:blipFill rotWithShape="1"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3539" r="7656" b="25080"/>
          <a:stretch/>
        </p:blipFill>
        <p:spPr>
          <a:xfrm>
            <a:off x="2065596" y="1920848"/>
            <a:ext cx="844813" cy="220178"/>
          </a:xfrm>
          <a:prstGeom prst="rect">
            <a:avLst/>
          </a:prstGeom>
        </p:spPr>
      </p:pic>
      <p:pic>
        <p:nvPicPr>
          <p:cNvPr id="148" name="Picture 2" descr="ê´ë ¨ ì´ë¯¸ì§"/>
          <p:cNvPicPr>
            <a:picLocks noChangeAspect="1" noChangeArrowheads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11" y="977049"/>
            <a:ext cx="367086" cy="37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15"/>
          <a:stretch>
            <a:fillRect/>
          </a:stretch>
        </p:blipFill>
        <p:spPr>
          <a:xfrm>
            <a:off x="952710" y="2250742"/>
            <a:ext cx="1592365" cy="6640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16"/>
          <a:stretch>
            <a:fillRect/>
          </a:stretch>
        </p:blipFill>
        <p:spPr>
          <a:xfrm>
            <a:off x="2565220" y="2261956"/>
            <a:ext cx="1564327" cy="62149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927511" y="2940750"/>
            <a:ext cx="1648364" cy="398506"/>
          </a:xfrm>
          <a:prstGeom prst="rect">
            <a:avLst/>
          </a:prstGeom>
        </p:spPr>
      </p:pic>
      <p:pic>
        <p:nvPicPr>
          <p:cNvPr id="1026" name="Picture 2" descr="사진 = 서초구청"/>
          <p:cNvPicPr>
            <a:picLocks noChangeAspect="1" noChangeArrowheads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439" y="1010001"/>
            <a:ext cx="505905" cy="38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9"/>
          <a:stretch>
            <a:fillRect/>
          </a:stretch>
        </p:blipFill>
        <p:spPr>
          <a:xfrm>
            <a:off x="4972093" y="1985018"/>
            <a:ext cx="658920" cy="26553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20"/>
          <a:stretch>
            <a:fillRect/>
          </a:stretch>
        </p:blipFill>
        <p:spPr>
          <a:xfrm>
            <a:off x="5652866" y="1973998"/>
            <a:ext cx="845882" cy="19582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6537837" y="1938911"/>
            <a:ext cx="765259" cy="27904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22"/>
          <a:stretch>
            <a:fillRect/>
          </a:stretch>
        </p:blipFill>
        <p:spPr>
          <a:xfrm>
            <a:off x="7385168" y="1971369"/>
            <a:ext cx="799790" cy="24204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309087" y="1993052"/>
            <a:ext cx="1006010" cy="23619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4"/>
          <a:stretch>
            <a:fillRect/>
          </a:stretch>
        </p:blipFill>
        <p:spPr>
          <a:xfrm>
            <a:off x="7097901" y="5251218"/>
            <a:ext cx="623420" cy="1932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25"/>
          <a:stretch>
            <a:fillRect/>
          </a:stretch>
        </p:blipFill>
        <p:spPr>
          <a:xfrm>
            <a:off x="9604065" y="5522004"/>
            <a:ext cx="822723" cy="21294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26"/>
          <a:stretch>
            <a:fillRect/>
          </a:stretch>
        </p:blipFill>
        <p:spPr>
          <a:xfrm>
            <a:off x="9399864" y="1987321"/>
            <a:ext cx="1108486" cy="23914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27"/>
          <a:stretch>
            <a:fillRect/>
          </a:stretch>
        </p:blipFill>
        <p:spPr>
          <a:xfrm>
            <a:off x="4174432" y="2234445"/>
            <a:ext cx="964262" cy="22148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28"/>
          <a:stretch>
            <a:fillRect/>
          </a:stretch>
        </p:blipFill>
        <p:spPr>
          <a:xfrm>
            <a:off x="5253395" y="2252407"/>
            <a:ext cx="707977" cy="219473"/>
          </a:xfrm>
          <a:prstGeom prst="rect">
            <a:avLst/>
          </a:prstGeom>
        </p:spPr>
      </p:pic>
      <p:pic>
        <p:nvPicPr>
          <p:cNvPr id="150" name="그림 149"/>
          <p:cNvPicPr>
            <a:picLocks noChangeAspect="1"/>
          </p:cNvPicPr>
          <p:nvPr/>
        </p:nvPicPr>
        <p:blipFill>
          <a:blip r:embed="rId129"/>
          <a:stretch>
            <a:fillRect/>
          </a:stretch>
        </p:blipFill>
        <p:spPr>
          <a:xfrm>
            <a:off x="10197053" y="2281976"/>
            <a:ext cx="1215306" cy="700851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>
          <a:blip r:embed="rId130"/>
          <a:stretch>
            <a:fillRect/>
          </a:stretch>
        </p:blipFill>
        <p:spPr>
          <a:xfrm>
            <a:off x="6176657" y="2279225"/>
            <a:ext cx="992409" cy="218112"/>
          </a:xfrm>
          <a:prstGeom prst="rect">
            <a:avLst/>
          </a:prstGeom>
        </p:spPr>
      </p:pic>
      <p:pic>
        <p:nvPicPr>
          <p:cNvPr id="152" name="그림 151"/>
          <p:cNvPicPr>
            <a:picLocks noChangeAspect="1"/>
          </p:cNvPicPr>
          <p:nvPr/>
        </p:nvPicPr>
        <p:blipFill>
          <a:blip r:embed="rId131"/>
          <a:stretch>
            <a:fillRect/>
          </a:stretch>
        </p:blipFill>
        <p:spPr>
          <a:xfrm>
            <a:off x="10616871" y="4161840"/>
            <a:ext cx="759299" cy="181079"/>
          </a:xfrm>
          <a:prstGeom prst="rect">
            <a:avLst/>
          </a:prstGeom>
        </p:spPr>
      </p:pic>
      <p:pic>
        <p:nvPicPr>
          <p:cNvPr id="153" name="그림 152"/>
          <p:cNvPicPr>
            <a:picLocks noChangeAspect="1"/>
          </p:cNvPicPr>
          <p:nvPr/>
        </p:nvPicPr>
        <p:blipFill>
          <a:blip r:embed="rId132"/>
          <a:stretch>
            <a:fillRect/>
          </a:stretch>
        </p:blipFill>
        <p:spPr>
          <a:xfrm>
            <a:off x="9469919" y="4440284"/>
            <a:ext cx="622332" cy="180335"/>
          </a:xfrm>
          <a:prstGeom prst="rect">
            <a:avLst/>
          </a:prstGeom>
        </p:spPr>
      </p:pic>
      <p:pic>
        <p:nvPicPr>
          <p:cNvPr id="154" name="그림 153"/>
          <p:cNvPicPr>
            <a:picLocks noChangeAspect="1"/>
          </p:cNvPicPr>
          <p:nvPr/>
        </p:nvPicPr>
        <p:blipFill>
          <a:blip r:embed="rId133"/>
          <a:stretch>
            <a:fillRect/>
          </a:stretch>
        </p:blipFill>
        <p:spPr>
          <a:xfrm>
            <a:off x="979807" y="5848501"/>
            <a:ext cx="903556" cy="205354"/>
          </a:xfrm>
          <a:prstGeom prst="rect">
            <a:avLst/>
          </a:prstGeom>
        </p:spPr>
      </p:pic>
      <p:pic>
        <p:nvPicPr>
          <p:cNvPr id="155" name="그림 154"/>
          <p:cNvPicPr>
            <a:picLocks noChangeAspect="1"/>
          </p:cNvPicPr>
          <p:nvPr/>
        </p:nvPicPr>
        <p:blipFill>
          <a:blip r:embed="rId134"/>
          <a:stretch>
            <a:fillRect/>
          </a:stretch>
        </p:blipFill>
        <p:spPr>
          <a:xfrm>
            <a:off x="2021529" y="5834963"/>
            <a:ext cx="647647" cy="211477"/>
          </a:xfrm>
          <a:prstGeom prst="rect">
            <a:avLst/>
          </a:prstGeom>
        </p:spPr>
      </p:pic>
      <p:pic>
        <p:nvPicPr>
          <p:cNvPr id="156" name="그림 155"/>
          <p:cNvPicPr>
            <a:picLocks noChangeAspect="1"/>
          </p:cNvPicPr>
          <p:nvPr/>
        </p:nvPicPr>
        <p:blipFill>
          <a:blip r:embed="rId135"/>
          <a:stretch>
            <a:fillRect/>
          </a:stretch>
        </p:blipFill>
        <p:spPr>
          <a:xfrm>
            <a:off x="7360193" y="2274634"/>
            <a:ext cx="673708" cy="205210"/>
          </a:xfrm>
          <a:prstGeom prst="rect">
            <a:avLst/>
          </a:prstGeom>
        </p:spPr>
      </p:pic>
      <p:pic>
        <p:nvPicPr>
          <p:cNvPr id="157" name="그림 156"/>
          <p:cNvPicPr>
            <a:picLocks noChangeAspect="1"/>
          </p:cNvPicPr>
          <p:nvPr/>
        </p:nvPicPr>
        <p:blipFill>
          <a:blip r:embed="rId136"/>
          <a:stretch>
            <a:fillRect/>
          </a:stretch>
        </p:blipFill>
        <p:spPr>
          <a:xfrm>
            <a:off x="10518997" y="2017157"/>
            <a:ext cx="941266" cy="228054"/>
          </a:xfrm>
          <a:prstGeom prst="rect">
            <a:avLst/>
          </a:prstGeom>
        </p:spPr>
      </p:pic>
      <p:pic>
        <p:nvPicPr>
          <p:cNvPr id="158" name="그림 157"/>
          <p:cNvPicPr>
            <a:picLocks noChangeAspect="1"/>
          </p:cNvPicPr>
          <p:nvPr/>
        </p:nvPicPr>
        <p:blipFill>
          <a:blip r:embed="rId137"/>
          <a:stretch>
            <a:fillRect/>
          </a:stretch>
        </p:blipFill>
        <p:spPr>
          <a:xfrm>
            <a:off x="8081530" y="2300639"/>
            <a:ext cx="736005" cy="174553"/>
          </a:xfrm>
          <a:prstGeom prst="rect">
            <a:avLst/>
          </a:prstGeom>
        </p:spPr>
      </p:pic>
      <p:pic>
        <p:nvPicPr>
          <p:cNvPr id="159" name="그림 158"/>
          <p:cNvPicPr>
            <a:picLocks noChangeAspect="1"/>
          </p:cNvPicPr>
          <p:nvPr/>
        </p:nvPicPr>
        <p:blipFill>
          <a:blip r:embed="rId138"/>
          <a:stretch>
            <a:fillRect/>
          </a:stretch>
        </p:blipFill>
        <p:spPr>
          <a:xfrm>
            <a:off x="4198283" y="2508297"/>
            <a:ext cx="1156430" cy="157695"/>
          </a:xfrm>
          <a:prstGeom prst="rect">
            <a:avLst/>
          </a:prstGeom>
        </p:spPr>
      </p:pic>
      <p:pic>
        <p:nvPicPr>
          <p:cNvPr id="160" name="그림 159"/>
          <p:cNvPicPr>
            <a:picLocks noChangeAspect="1"/>
          </p:cNvPicPr>
          <p:nvPr/>
        </p:nvPicPr>
        <p:blipFill>
          <a:blip r:embed="rId139"/>
          <a:stretch>
            <a:fillRect/>
          </a:stretch>
        </p:blipFill>
        <p:spPr>
          <a:xfrm>
            <a:off x="2903243" y="5819888"/>
            <a:ext cx="925293" cy="206770"/>
          </a:xfrm>
          <a:prstGeom prst="rect">
            <a:avLst/>
          </a:prstGeom>
        </p:spPr>
      </p:pic>
      <p:pic>
        <p:nvPicPr>
          <p:cNvPr id="161" name="그림 160"/>
          <p:cNvPicPr>
            <a:picLocks noChangeAspect="1"/>
          </p:cNvPicPr>
          <p:nvPr/>
        </p:nvPicPr>
        <p:blipFill>
          <a:blip r:embed="rId140"/>
          <a:stretch>
            <a:fillRect/>
          </a:stretch>
        </p:blipFill>
        <p:spPr>
          <a:xfrm>
            <a:off x="8859134" y="2178384"/>
            <a:ext cx="1070814" cy="261755"/>
          </a:xfrm>
          <a:prstGeom prst="rect">
            <a:avLst/>
          </a:prstGeom>
        </p:spPr>
      </p:pic>
      <p:pic>
        <p:nvPicPr>
          <p:cNvPr id="162" name="그림 161"/>
          <p:cNvPicPr>
            <a:picLocks noChangeAspect="1"/>
          </p:cNvPicPr>
          <p:nvPr/>
        </p:nvPicPr>
        <p:blipFill>
          <a:blip r:embed="rId141"/>
          <a:stretch>
            <a:fillRect/>
          </a:stretch>
        </p:blipFill>
        <p:spPr>
          <a:xfrm>
            <a:off x="10180235" y="3114967"/>
            <a:ext cx="1232615" cy="336167"/>
          </a:xfrm>
          <a:prstGeom prst="rect">
            <a:avLst/>
          </a:prstGeom>
        </p:spPr>
      </p:pic>
      <p:pic>
        <p:nvPicPr>
          <p:cNvPr id="163" name="그림 162"/>
          <p:cNvPicPr>
            <a:picLocks noChangeAspect="1"/>
          </p:cNvPicPr>
          <p:nvPr/>
        </p:nvPicPr>
        <p:blipFill>
          <a:blip r:embed="rId142"/>
          <a:stretch>
            <a:fillRect/>
          </a:stretch>
        </p:blipFill>
        <p:spPr>
          <a:xfrm>
            <a:off x="3873305" y="5833210"/>
            <a:ext cx="832465" cy="200521"/>
          </a:xfrm>
          <a:prstGeom prst="rect">
            <a:avLst/>
          </a:prstGeom>
        </p:spPr>
      </p:pic>
      <p:pic>
        <p:nvPicPr>
          <p:cNvPr id="164" name="그림 163"/>
          <p:cNvPicPr>
            <a:picLocks noChangeAspect="1"/>
          </p:cNvPicPr>
          <p:nvPr/>
        </p:nvPicPr>
        <p:blipFill>
          <a:blip r:embed="rId143"/>
          <a:stretch>
            <a:fillRect/>
          </a:stretch>
        </p:blipFill>
        <p:spPr>
          <a:xfrm>
            <a:off x="3393010" y="2842190"/>
            <a:ext cx="685128" cy="241565"/>
          </a:xfrm>
          <a:prstGeom prst="rect">
            <a:avLst/>
          </a:prstGeom>
        </p:spPr>
      </p:pic>
      <p:pic>
        <p:nvPicPr>
          <p:cNvPr id="165" name="그림 164"/>
          <p:cNvPicPr>
            <a:picLocks noChangeAspect="1"/>
          </p:cNvPicPr>
          <p:nvPr/>
        </p:nvPicPr>
        <p:blipFill>
          <a:blip r:embed="rId144"/>
          <a:stretch>
            <a:fillRect/>
          </a:stretch>
        </p:blipFill>
        <p:spPr>
          <a:xfrm>
            <a:off x="3374923" y="3154641"/>
            <a:ext cx="644640" cy="197240"/>
          </a:xfrm>
          <a:prstGeom prst="rect">
            <a:avLst/>
          </a:prstGeom>
        </p:spPr>
      </p:pic>
      <p:pic>
        <p:nvPicPr>
          <p:cNvPr id="166" name="그림 165"/>
          <p:cNvPicPr>
            <a:picLocks noChangeAspect="1"/>
          </p:cNvPicPr>
          <p:nvPr/>
        </p:nvPicPr>
        <p:blipFill>
          <a:blip r:embed="rId145"/>
          <a:stretch>
            <a:fillRect/>
          </a:stretch>
        </p:blipFill>
        <p:spPr>
          <a:xfrm>
            <a:off x="4183163" y="2753274"/>
            <a:ext cx="1173498" cy="290580"/>
          </a:xfrm>
          <a:prstGeom prst="rect">
            <a:avLst/>
          </a:prstGeom>
        </p:spPr>
      </p:pic>
      <p:pic>
        <p:nvPicPr>
          <p:cNvPr id="167" name="그림 166"/>
          <p:cNvPicPr>
            <a:picLocks noChangeAspect="1"/>
          </p:cNvPicPr>
          <p:nvPr/>
        </p:nvPicPr>
        <p:blipFill>
          <a:blip r:embed="rId146"/>
          <a:stretch>
            <a:fillRect/>
          </a:stretch>
        </p:blipFill>
        <p:spPr>
          <a:xfrm>
            <a:off x="4234974" y="3089482"/>
            <a:ext cx="1066579" cy="289356"/>
          </a:xfrm>
          <a:prstGeom prst="rect">
            <a:avLst/>
          </a:prstGeom>
        </p:spPr>
      </p:pic>
      <p:pic>
        <p:nvPicPr>
          <p:cNvPr id="168" name="그림 167"/>
          <p:cNvPicPr>
            <a:picLocks noChangeAspect="1"/>
          </p:cNvPicPr>
          <p:nvPr/>
        </p:nvPicPr>
        <p:blipFill>
          <a:blip r:embed="rId147"/>
          <a:stretch>
            <a:fillRect/>
          </a:stretch>
        </p:blipFill>
        <p:spPr>
          <a:xfrm>
            <a:off x="10231420" y="4407158"/>
            <a:ext cx="849794" cy="189206"/>
          </a:xfrm>
          <a:prstGeom prst="rect">
            <a:avLst/>
          </a:prstGeom>
        </p:spPr>
      </p:pic>
      <p:pic>
        <p:nvPicPr>
          <p:cNvPr id="169" name="그림 168"/>
          <p:cNvPicPr>
            <a:picLocks noChangeAspect="1"/>
          </p:cNvPicPr>
          <p:nvPr/>
        </p:nvPicPr>
        <p:blipFill>
          <a:blip r:embed="rId148"/>
          <a:stretch>
            <a:fillRect/>
          </a:stretch>
        </p:blipFill>
        <p:spPr>
          <a:xfrm>
            <a:off x="5411793" y="2438874"/>
            <a:ext cx="826041" cy="342010"/>
          </a:xfrm>
          <a:prstGeom prst="rect">
            <a:avLst/>
          </a:prstGeom>
        </p:spPr>
      </p:pic>
      <p:pic>
        <p:nvPicPr>
          <p:cNvPr id="170" name="그림 169"/>
          <p:cNvPicPr>
            <a:picLocks noChangeAspect="1"/>
          </p:cNvPicPr>
          <p:nvPr/>
        </p:nvPicPr>
        <p:blipFill>
          <a:blip r:embed="rId149"/>
          <a:stretch>
            <a:fillRect/>
          </a:stretch>
        </p:blipFill>
        <p:spPr>
          <a:xfrm>
            <a:off x="5531699" y="2791426"/>
            <a:ext cx="748451" cy="254431"/>
          </a:xfrm>
          <a:prstGeom prst="rect">
            <a:avLst/>
          </a:prstGeom>
        </p:spPr>
      </p:pic>
      <p:pic>
        <p:nvPicPr>
          <p:cNvPr id="171" name="그림 170"/>
          <p:cNvPicPr>
            <a:picLocks noChangeAspect="1"/>
          </p:cNvPicPr>
          <p:nvPr/>
        </p:nvPicPr>
        <p:blipFill>
          <a:blip r:embed="rId150"/>
          <a:stretch>
            <a:fillRect/>
          </a:stretch>
        </p:blipFill>
        <p:spPr>
          <a:xfrm>
            <a:off x="10551479" y="5868601"/>
            <a:ext cx="837462" cy="510647"/>
          </a:xfrm>
          <a:prstGeom prst="rect">
            <a:avLst/>
          </a:prstGeom>
        </p:spPr>
      </p:pic>
      <p:pic>
        <p:nvPicPr>
          <p:cNvPr id="172" name="그림 171"/>
          <p:cNvPicPr>
            <a:picLocks noChangeAspect="1"/>
          </p:cNvPicPr>
          <p:nvPr/>
        </p:nvPicPr>
        <p:blipFill>
          <a:blip r:embed="rId151"/>
          <a:stretch>
            <a:fillRect/>
          </a:stretch>
        </p:blipFill>
        <p:spPr>
          <a:xfrm>
            <a:off x="974991" y="4620777"/>
            <a:ext cx="874576" cy="221021"/>
          </a:xfrm>
          <a:prstGeom prst="rect">
            <a:avLst/>
          </a:prstGeom>
        </p:spPr>
      </p:pic>
      <p:pic>
        <p:nvPicPr>
          <p:cNvPr id="173" name="그림 172"/>
          <p:cNvPicPr>
            <a:picLocks noChangeAspect="1"/>
          </p:cNvPicPr>
          <p:nvPr/>
        </p:nvPicPr>
        <p:blipFill>
          <a:blip r:embed="rId152"/>
          <a:stretch>
            <a:fillRect/>
          </a:stretch>
        </p:blipFill>
        <p:spPr>
          <a:xfrm>
            <a:off x="6467457" y="2547473"/>
            <a:ext cx="903864" cy="240572"/>
          </a:xfrm>
          <a:prstGeom prst="rect">
            <a:avLst/>
          </a:prstGeom>
        </p:spPr>
      </p:pic>
      <p:pic>
        <p:nvPicPr>
          <p:cNvPr id="174" name="그림 173"/>
          <p:cNvPicPr>
            <a:picLocks noChangeAspect="1"/>
          </p:cNvPicPr>
          <p:nvPr/>
        </p:nvPicPr>
        <p:blipFill>
          <a:blip r:embed="rId153"/>
          <a:stretch>
            <a:fillRect/>
          </a:stretch>
        </p:blipFill>
        <p:spPr>
          <a:xfrm>
            <a:off x="2009414" y="4662490"/>
            <a:ext cx="924682" cy="142259"/>
          </a:xfrm>
          <a:prstGeom prst="rect">
            <a:avLst/>
          </a:prstGeom>
        </p:spPr>
      </p:pic>
      <p:pic>
        <p:nvPicPr>
          <p:cNvPr id="175" name="그림 174"/>
          <p:cNvPicPr>
            <a:picLocks noChangeAspect="1"/>
          </p:cNvPicPr>
          <p:nvPr/>
        </p:nvPicPr>
        <p:blipFill>
          <a:blip r:embed="rId154"/>
          <a:stretch>
            <a:fillRect/>
          </a:stretch>
        </p:blipFill>
        <p:spPr>
          <a:xfrm>
            <a:off x="4821472" y="5842976"/>
            <a:ext cx="710227" cy="163506"/>
          </a:xfrm>
          <a:prstGeom prst="rect">
            <a:avLst/>
          </a:prstGeom>
        </p:spPr>
      </p:pic>
      <p:pic>
        <p:nvPicPr>
          <p:cNvPr id="176" name="그림 175"/>
          <p:cNvPicPr>
            <a:picLocks noChangeAspect="1"/>
          </p:cNvPicPr>
          <p:nvPr/>
        </p:nvPicPr>
        <p:blipFill>
          <a:blip r:embed="rId155"/>
          <a:stretch>
            <a:fillRect/>
          </a:stretch>
        </p:blipFill>
        <p:spPr>
          <a:xfrm>
            <a:off x="7441173" y="2583519"/>
            <a:ext cx="1403235" cy="162941"/>
          </a:xfrm>
          <a:prstGeom prst="rect">
            <a:avLst/>
          </a:prstGeom>
        </p:spPr>
      </p:pic>
      <p:pic>
        <p:nvPicPr>
          <p:cNvPr id="177" name="그림 176"/>
          <p:cNvPicPr>
            <a:picLocks noChangeAspect="1"/>
          </p:cNvPicPr>
          <p:nvPr/>
        </p:nvPicPr>
        <p:blipFill>
          <a:blip r:embed="rId156"/>
          <a:stretch>
            <a:fillRect/>
          </a:stretch>
        </p:blipFill>
        <p:spPr>
          <a:xfrm>
            <a:off x="5531699" y="3061975"/>
            <a:ext cx="802582" cy="290966"/>
          </a:xfrm>
          <a:prstGeom prst="rect">
            <a:avLst/>
          </a:prstGeom>
        </p:spPr>
      </p:pic>
      <p:pic>
        <p:nvPicPr>
          <p:cNvPr id="178" name="그림 177"/>
          <p:cNvPicPr>
            <a:picLocks noChangeAspect="1"/>
          </p:cNvPicPr>
          <p:nvPr/>
        </p:nvPicPr>
        <p:blipFill>
          <a:blip r:embed="rId157"/>
          <a:stretch>
            <a:fillRect/>
          </a:stretch>
        </p:blipFill>
        <p:spPr>
          <a:xfrm>
            <a:off x="6417893" y="2829519"/>
            <a:ext cx="1422231" cy="280934"/>
          </a:xfrm>
          <a:prstGeom prst="rect">
            <a:avLst/>
          </a:prstGeom>
        </p:spPr>
      </p:pic>
      <p:pic>
        <p:nvPicPr>
          <p:cNvPr id="179" name="그림 178"/>
          <p:cNvPicPr>
            <a:picLocks noChangeAspect="1"/>
          </p:cNvPicPr>
          <p:nvPr/>
        </p:nvPicPr>
        <p:blipFill>
          <a:blip r:embed="rId158"/>
          <a:stretch>
            <a:fillRect/>
          </a:stretch>
        </p:blipFill>
        <p:spPr>
          <a:xfrm>
            <a:off x="7981017" y="2843307"/>
            <a:ext cx="775066" cy="277983"/>
          </a:xfrm>
          <a:prstGeom prst="rect">
            <a:avLst/>
          </a:prstGeom>
        </p:spPr>
      </p:pic>
      <p:pic>
        <p:nvPicPr>
          <p:cNvPr id="180" name="그림 179"/>
          <p:cNvPicPr>
            <a:picLocks noChangeAspect="1"/>
          </p:cNvPicPr>
          <p:nvPr/>
        </p:nvPicPr>
        <p:blipFill>
          <a:blip r:embed="rId159"/>
          <a:stretch>
            <a:fillRect/>
          </a:stretch>
        </p:blipFill>
        <p:spPr>
          <a:xfrm>
            <a:off x="8826715" y="2883031"/>
            <a:ext cx="840049" cy="214285"/>
          </a:xfrm>
          <a:prstGeom prst="rect">
            <a:avLst/>
          </a:prstGeom>
        </p:spPr>
      </p:pic>
      <p:pic>
        <p:nvPicPr>
          <p:cNvPr id="181" name="그림 180"/>
          <p:cNvPicPr>
            <a:picLocks noChangeAspect="1"/>
          </p:cNvPicPr>
          <p:nvPr/>
        </p:nvPicPr>
        <p:blipFill>
          <a:blip r:embed="rId160"/>
          <a:stretch>
            <a:fillRect/>
          </a:stretch>
        </p:blipFill>
        <p:spPr>
          <a:xfrm>
            <a:off x="5582081" y="5793616"/>
            <a:ext cx="792411" cy="225483"/>
          </a:xfrm>
          <a:prstGeom prst="rect">
            <a:avLst/>
          </a:prstGeom>
        </p:spPr>
      </p:pic>
      <p:pic>
        <p:nvPicPr>
          <p:cNvPr id="182" name="그림 181"/>
          <p:cNvPicPr>
            <a:picLocks noChangeAspect="1"/>
          </p:cNvPicPr>
          <p:nvPr/>
        </p:nvPicPr>
        <p:blipFill>
          <a:blip r:embed="rId161"/>
          <a:stretch>
            <a:fillRect/>
          </a:stretch>
        </p:blipFill>
        <p:spPr>
          <a:xfrm>
            <a:off x="6498749" y="5819888"/>
            <a:ext cx="1126486" cy="196725"/>
          </a:xfrm>
          <a:prstGeom prst="rect">
            <a:avLst/>
          </a:prstGeom>
        </p:spPr>
      </p:pic>
      <p:pic>
        <p:nvPicPr>
          <p:cNvPr id="184" name="그림 183"/>
          <p:cNvPicPr>
            <a:picLocks noChangeAspect="1"/>
          </p:cNvPicPr>
          <p:nvPr/>
        </p:nvPicPr>
        <p:blipFill>
          <a:blip r:embed="rId162"/>
          <a:stretch>
            <a:fillRect/>
          </a:stretch>
        </p:blipFill>
        <p:spPr>
          <a:xfrm>
            <a:off x="8971383" y="2459874"/>
            <a:ext cx="960525" cy="328151"/>
          </a:xfrm>
          <a:prstGeom prst="rect">
            <a:avLst/>
          </a:prstGeom>
        </p:spPr>
      </p:pic>
      <p:pic>
        <p:nvPicPr>
          <p:cNvPr id="185" name="그림 184"/>
          <p:cNvPicPr>
            <a:picLocks noChangeAspect="1"/>
          </p:cNvPicPr>
          <p:nvPr/>
        </p:nvPicPr>
        <p:blipFill>
          <a:blip r:embed="rId163"/>
          <a:stretch>
            <a:fillRect/>
          </a:stretch>
        </p:blipFill>
        <p:spPr>
          <a:xfrm>
            <a:off x="7756925" y="5766830"/>
            <a:ext cx="1343690" cy="241536"/>
          </a:xfrm>
          <a:prstGeom prst="rect">
            <a:avLst/>
          </a:prstGeom>
        </p:spPr>
      </p:pic>
      <p:pic>
        <p:nvPicPr>
          <p:cNvPr id="186" name="그림 185"/>
          <p:cNvPicPr>
            <a:picLocks noChangeAspect="1"/>
          </p:cNvPicPr>
          <p:nvPr/>
        </p:nvPicPr>
        <p:blipFill>
          <a:blip r:embed="rId164"/>
          <a:stretch>
            <a:fillRect/>
          </a:stretch>
        </p:blipFill>
        <p:spPr>
          <a:xfrm>
            <a:off x="968490" y="6062272"/>
            <a:ext cx="1135916" cy="266568"/>
          </a:xfrm>
          <a:prstGeom prst="rect">
            <a:avLst/>
          </a:prstGeom>
        </p:spPr>
      </p:pic>
      <p:pic>
        <p:nvPicPr>
          <p:cNvPr id="187" name="그림 186"/>
          <p:cNvPicPr>
            <a:picLocks noChangeAspect="1"/>
          </p:cNvPicPr>
          <p:nvPr/>
        </p:nvPicPr>
        <p:blipFill>
          <a:blip r:embed="rId165"/>
          <a:stretch>
            <a:fillRect/>
          </a:stretch>
        </p:blipFill>
        <p:spPr>
          <a:xfrm>
            <a:off x="2245537" y="6096860"/>
            <a:ext cx="751567" cy="171618"/>
          </a:xfrm>
          <a:prstGeom prst="rect">
            <a:avLst/>
          </a:prstGeom>
        </p:spPr>
      </p:pic>
      <p:pic>
        <p:nvPicPr>
          <p:cNvPr id="188" name="그림 187"/>
          <p:cNvPicPr>
            <a:picLocks noChangeAspect="1"/>
          </p:cNvPicPr>
          <p:nvPr/>
        </p:nvPicPr>
        <p:blipFill>
          <a:blip r:embed="rId166"/>
          <a:stretch>
            <a:fillRect/>
          </a:stretch>
        </p:blipFill>
        <p:spPr>
          <a:xfrm>
            <a:off x="6458203" y="3106843"/>
            <a:ext cx="877977" cy="247515"/>
          </a:xfrm>
          <a:prstGeom prst="rect">
            <a:avLst/>
          </a:prstGeom>
        </p:spPr>
      </p:pic>
      <p:pic>
        <p:nvPicPr>
          <p:cNvPr id="189" name="그림 188"/>
          <p:cNvPicPr>
            <a:picLocks noChangeAspect="1"/>
          </p:cNvPicPr>
          <p:nvPr/>
        </p:nvPicPr>
        <p:blipFill>
          <a:blip r:embed="rId167"/>
          <a:stretch>
            <a:fillRect/>
          </a:stretch>
        </p:blipFill>
        <p:spPr>
          <a:xfrm>
            <a:off x="7487478" y="3142122"/>
            <a:ext cx="1061849" cy="204363"/>
          </a:xfrm>
          <a:prstGeom prst="rect">
            <a:avLst/>
          </a:prstGeom>
        </p:spPr>
      </p:pic>
      <p:pic>
        <p:nvPicPr>
          <p:cNvPr id="190" name="그림 189"/>
          <p:cNvPicPr>
            <a:picLocks noChangeAspect="1"/>
          </p:cNvPicPr>
          <p:nvPr/>
        </p:nvPicPr>
        <p:blipFill>
          <a:blip r:embed="rId168"/>
          <a:stretch>
            <a:fillRect/>
          </a:stretch>
        </p:blipFill>
        <p:spPr>
          <a:xfrm>
            <a:off x="8756083" y="3176168"/>
            <a:ext cx="1211704" cy="176773"/>
          </a:xfrm>
          <a:prstGeom prst="rect">
            <a:avLst/>
          </a:prstGeom>
        </p:spPr>
      </p:pic>
      <p:pic>
        <p:nvPicPr>
          <p:cNvPr id="191" name="그림 190"/>
          <p:cNvPicPr>
            <a:picLocks noChangeAspect="1"/>
          </p:cNvPicPr>
          <p:nvPr/>
        </p:nvPicPr>
        <p:blipFill>
          <a:blip r:embed="rId169"/>
          <a:stretch>
            <a:fillRect/>
          </a:stretch>
        </p:blipFill>
        <p:spPr>
          <a:xfrm>
            <a:off x="3071539" y="4645257"/>
            <a:ext cx="1064193" cy="216100"/>
          </a:xfrm>
          <a:prstGeom prst="rect">
            <a:avLst/>
          </a:prstGeom>
        </p:spPr>
      </p:pic>
      <p:pic>
        <p:nvPicPr>
          <p:cNvPr id="1024" name="그림 1023"/>
          <p:cNvPicPr>
            <a:picLocks noChangeAspect="1"/>
          </p:cNvPicPr>
          <p:nvPr/>
        </p:nvPicPr>
        <p:blipFill>
          <a:blip r:embed="rId170"/>
          <a:stretch>
            <a:fillRect/>
          </a:stretch>
        </p:blipFill>
        <p:spPr>
          <a:xfrm>
            <a:off x="9750474" y="2883402"/>
            <a:ext cx="985625" cy="169539"/>
          </a:xfrm>
          <a:prstGeom prst="rect">
            <a:avLst/>
          </a:prstGeom>
        </p:spPr>
      </p:pic>
      <p:pic>
        <p:nvPicPr>
          <p:cNvPr id="1025" name="그림 1024"/>
          <p:cNvPicPr>
            <a:picLocks noChangeAspect="1"/>
          </p:cNvPicPr>
          <p:nvPr/>
        </p:nvPicPr>
        <p:blipFill>
          <a:blip r:embed="rId171"/>
          <a:stretch>
            <a:fillRect/>
          </a:stretch>
        </p:blipFill>
        <p:spPr>
          <a:xfrm>
            <a:off x="944386" y="3372128"/>
            <a:ext cx="647788" cy="257358"/>
          </a:xfrm>
          <a:prstGeom prst="rect">
            <a:avLst/>
          </a:prstGeom>
        </p:spPr>
      </p:pic>
      <p:pic>
        <p:nvPicPr>
          <p:cNvPr id="1027" name="그림 1026"/>
          <p:cNvPicPr>
            <a:picLocks noChangeAspect="1"/>
          </p:cNvPicPr>
          <p:nvPr/>
        </p:nvPicPr>
        <p:blipFill>
          <a:blip r:embed="rId172"/>
          <a:stretch>
            <a:fillRect/>
          </a:stretch>
        </p:blipFill>
        <p:spPr>
          <a:xfrm>
            <a:off x="1742861" y="3375487"/>
            <a:ext cx="853084" cy="229367"/>
          </a:xfrm>
          <a:prstGeom prst="rect">
            <a:avLst/>
          </a:prstGeom>
        </p:spPr>
      </p:pic>
      <p:pic>
        <p:nvPicPr>
          <p:cNvPr id="1029" name="그림 1028"/>
          <p:cNvPicPr>
            <a:picLocks noChangeAspect="1"/>
          </p:cNvPicPr>
          <p:nvPr/>
        </p:nvPicPr>
        <p:blipFill>
          <a:blip r:embed="rId173"/>
          <a:stretch>
            <a:fillRect/>
          </a:stretch>
        </p:blipFill>
        <p:spPr>
          <a:xfrm>
            <a:off x="4183772" y="4637110"/>
            <a:ext cx="1170809" cy="181320"/>
          </a:xfrm>
          <a:prstGeom prst="rect">
            <a:avLst/>
          </a:prstGeom>
        </p:spPr>
      </p:pic>
      <p:pic>
        <p:nvPicPr>
          <p:cNvPr id="1030" name="그림 1029"/>
          <p:cNvPicPr>
            <a:picLocks noChangeAspect="1"/>
          </p:cNvPicPr>
          <p:nvPr/>
        </p:nvPicPr>
        <p:blipFill>
          <a:blip r:embed="rId174"/>
          <a:stretch>
            <a:fillRect/>
          </a:stretch>
        </p:blipFill>
        <p:spPr>
          <a:xfrm>
            <a:off x="2683151" y="3389066"/>
            <a:ext cx="836950" cy="193420"/>
          </a:xfrm>
          <a:prstGeom prst="rect">
            <a:avLst/>
          </a:prstGeom>
        </p:spPr>
      </p:pic>
      <p:pic>
        <p:nvPicPr>
          <p:cNvPr id="1031" name="그림 1030"/>
          <p:cNvPicPr>
            <a:picLocks noChangeAspect="1"/>
          </p:cNvPicPr>
          <p:nvPr/>
        </p:nvPicPr>
        <p:blipFill>
          <a:blip r:embed="rId175"/>
          <a:stretch>
            <a:fillRect/>
          </a:stretch>
        </p:blipFill>
        <p:spPr>
          <a:xfrm>
            <a:off x="3660116" y="3364595"/>
            <a:ext cx="633091" cy="277999"/>
          </a:xfrm>
          <a:prstGeom prst="rect">
            <a:avLst/>
          </a:prstGeom>
        </p:spPr>
      </p:pic>
      <p:pic>
        <p:nvPicPr>
          <p:cNvPr id="1032" name="그림 1031"/>
          <p:cNvPicPr>
            <a:picLocks noChangeAspect="1"/>
          </p:cNvPicPr>
          <p:nvPr/>
        </p:nvPicPr>
        <p:blipFill>
          <a:blip r:embed="rId176"/>
          <a:stretch>
            <a:fillRect/>
          </a:stretch>
        </p:blipFill>
        <p:spPr>
          <a:xfrm>
            <a:off x="4290730" y="3392639"/>
            <a:ext cx="709781" cy="217796"/>
          </a:xfrm>
          <a:prstGeom prst="rect">
            <a:avLst/>
          </a:prstGeom>
        </p:spPr>
      </p:pic>
      <p:pic>
        <p:nvPicPr>
          <p:cNvPr id="1033" name="그림 1032"/>
          <p:cNvPicPr>
            <a:picLocks noChangeAspect="1"/>
          </p:cNvPicPr>
          <p:nvPr/>
        </p:nvPicPr>
        <p:blipFill>
          <a:blip r:embed="rId177"/>
          <a:stretch>
            <a:fillRect/>
          </a:stretch>
        </p:blipFill>
        <p:spPr>
          <a:xfrm>
            <a:off x="3242667" y="6093040"/>
            <a:ext cx="891101" cy="205032"/>
          </a:xfrm>
          <a:prstGeom prst="rect">
            <a:avLst/>
          </a:prstGeom>
        </p:spPr>
      </p:pic>
      <p:pic>
        <p:nvPicPr>
          <p:cNvPr id="1034" name="그림 1033"/>
          <p:cNvPicPr>
            <a:picLocks noChangeAspect="1"/>
          </p:cNvPicPr>
          <p:nvPr/>
        </p:nvPicPr>
        <p:blipFill>
          <a:blip r:embed="rId178"/>
          <a:stretch>
            <a:fillRect/>
          </a:stretch>
        </p:blipFill>
        <p:spPr>
          <a:xfrm>
            <a:off x="5060318" y="3394457"/>
            <a:ext cx="1058578" cy="232491"/>
          </a:xfrm>
          <a:prstGeom prst="rect">
            <a:avLst/>
          </a:prstGeom>
        </p:spPr>
      </p:pic>
      <p:pic>
        <p:nvPicPr>
          <p:cNvPr id="1035" name="그림 1034"/>
          <p:cNvPicPr>
            <a:picLocks noChangeAspect="1"/>
          </p:cNvPicPr>
          <p:nvPr/>
        </p:nvPicPr>
        <p:blipFill>
          <a:blip r:embed="rId179"/>
          <a:stretch>
            <a:fillRect/>
          </a:stretch>
        </p:blipFill>
        <p:spPr>
          <a:xfrm>
            <a:off x="6211565" y="3407743"/>
            <a:ext cx="1229608" cy="201575"/>
          </a:xfrm>
          <a:prstGeom prst="rect">
            <a:avLst/>
          </a:prstGeom>
        </p:spPr>
      </p:pic>
      <p:pic>
        <p:nvPicPr>
          <p:cNvPr id="1036" name="그림 1035"/>
          <p:cNvPicPr>
            <a:picLocks noChangeAspect="1"/>
          </p:cNvPicPr>
          <p:nvPr/>
        </p:nvPicPr>
        <p:blipFill>
          <a:blip r:embed="rId180"/>
          <a:stretch>
            <a:fillRect/>
          </a:stretch>
        </p:blipFill>
        <p:spPr>
          <a:xfrm>
            <a:off x="7498190" y="3386777"/>
            <a:ext cx="821380" cy="237190"/>
          </a:xfrm>
          <a:prstGeom prst="rect">
            <a:avLst/>
          </a:prstGeom>
        </p:spPr>
      </p:pic>
      <p:pic>
        <p:nvPicPr>
          <p:cNvPr id="1038" name="그림 1037"/>
          <p:cNvPicPr>
            <a:picLocks noChangeAspect="1"/>
          </p:cNvPicPr>
          <p:nvPr/>
        </p:nvPicPr>
        <p:blipFill>
          <a:blip r:embed="rId181"/>
          <a:stretch>
            <a:fillRect/>
          </a:stretch>
        </p:blipFill>
        <p:spPr>
          <a:xfrm>
            <a:off x="8439696" y="3409775"/>
            <a:ext cx="807043" cy="241749"/>
          </a:xfrm>
          <a:prstGeom prst="rect">
            <a:avLst/>
          </a:prstGeom>
        </p:spPr>
      </p:pic>
      <p:pic>
        <p:nvPicPr>
          <p:cNvPr id="1039" name="그림 1038"/>
          <p:cNvPicPr>
            <a:picLocks noChangeAspect="1"/>
          </p:cNvPicPr>
          <p:nvPr/>
        </p:nvPicPr>
        <p:blipFill>
          <a:blip r:embed="rId182"/>
          <a:stretch>
            <a:fillRect/>
          </a:stretch>
        </p:blipFill>
        <p:spPr>
          <a:xfrm>
            <a:off x="6789579" y="6110729"/>
            <a:ext cx="1429934" cy="132312"/>
          </a:xfrm>
          <a:prstGeom prst="rect">
            <a:avLst/>
          </a:prstGeom>
        </p:spPr>
      </p:pic>
      <p:pic>
        <p:nvPicPr>
          <p:cNvPr id="1040" name="그림 1039"/>
          <p:cNvPicPr>
            <a:picLocks noChangeAspect="1"/>
          </p:cNvPicPr>
          <p:nvPr/>
        </p:nvPicPr>
        <p:blipFill>
          <a:blip r:embed="rId183"/>
          <a:stretch>
            <a:fillRect/>
          </a:stretch>
        </p:blipFill>
        <p:spPr>
          <a:xfrm>
            <a:off x="9301838" y="3436976"/>
            <a:ext cx="934383" cy="207161"/>
          </a:xfrm>
          <a:prstGeom prst="rect">
            <a:avLst/>
          </a:prstGeom>
        </p:spPr>
      </p:pic>
      <p:pic>
        <p:nvPicPr>
          <p:cNvPr id="1041" name="그림 1040"/>
          <p:cNvPicPr>
            <a:picLocks noChangeAspect="1"/>
          </p:cNvPicPr>
          <p:nvPr/>
        </p:nvPicPr>
        <p:blipFill>
          <a:blip r:embed="rId184"/>
          <a:stretch>
            <a:fillRect/>
          </a:stretch>
        </p:blipFill>
        <p:spPr>
          <a:xfrm>
            <a:off x="10061825" y="5817165"/>
            <a:ext cx="674274" cy="169896"/>
          </a:xfrm>
          <a:prstGeom prst="rect">
            <a:avLst/>
          </a:prstGeom>
        </p:spPr>
      </p:pic>
      <p:pic>
        <p:nvPicPr>
          <p:cNvPr id="1042" name="그림 1041"/>
          <p:cNvPicPr>
            <a:picLocks noChangeAspect="1"/>
          </p:cNvPicPr>
          <p:nvPr/>
        </p:nvPicPr>
        <p:blipFill>
          <a:blip r:embed="rId185"/>
          <a:stretch>
            <a:fillRect/>
          </a:stretch>
        </p:blipFill>
        <p:spPr>
          <a:xfrm>
            <a:off x="9142512" y="5790346"/>
            <a:ext cx="805188" cy="270003"/>
          </a:xfrm>
          <a:prstGeom prst="rect">
            <a:avLst/>
          </a:prstGeom>
        </p:spPr>
      </p:pic>
      <p:pic>
        <p:nvPicPr>
          <p:cNvPr id="1043" name="그림 1042"/>
          <p:cNvPicPr>
            <a:picLocks noChangeAspect="1"/>
          </p:cNvPicPr>
          <p:nvPr/>
        </p:nvPicPr>
        <p:blipFill>
          <a:blip r:embed="rId186"/>
          <a:stretch>
            <a:fillRect/>
          </a:stretch>
        </p:blipFill>
        <p:spPr>
          <a:xfrm>
            <a:off x="6256555" y="5278384"/>
            <a:ext cx="655281" cy="170480"/>
          </a:xfrm>
          <a:prstGeom prst="rect">
            <a:avLst/>
          </a:prstGeom>
        </p:spPr>
      </p:pic>
      <p:pic>
        <p:nvPicPr>
          <p:cNvPr id="1044" name="그림 1043"/>
          <p:cNvPicPr>
            <a:picLocks noChangeAspect="1"/>
          </p:cNvPicPr>
          <p:nvPr/>
        </p:nvPicPr>
        <p:blipFill>
          <a:blip r:embed="rId187"/>
          <a:stretch>
            <a:fillRect/>
          </a:stretch>
        </p:blipFill>
        <p:spPr>
          <a:xfrm>
            <a:off x="10521055" y="5554410"/>
            <a:ext cx="598027" cy="154964"/>
          </a:xfrm>
          <a:prstGeom prst="rect">
            <a:avLst/>
          </a:prstGeom>
        </p:spPr>
      </p:pic>
      <p:pic>
        <p:nvPicPr>
          <p:cNvPr id="1045" name="그림 1044"/>
          <p:cNvPicPr>
            <a:picLocks noChangeAspect="1"/>
          </p:cNvPicPr>
          <p:nvPr/>
        </p:nvPicPr>
        <p:blipFill>
          <a:blip r:embed="rId188"/>
          <a:stretch>
            <a:fillRect/>
          </a:stretch>
        </p:blipFill>
        <p:spPr>
          <a:xfrm>
            <a:off x="10510387" y="3428047"/>
            <a:ext cx="843549" cy="216778"/>
          </a:xfrm>
          <a:prstGeom prst="rect">
            <a:avLst/>
          </a:prstGeom>
        </p:spPr>
      </p:pic>
      <p:pic>
        <p:nvPicPr>
          <p:cNvPr id="1046" name="그림 1045"/>
          <p:cNvPicPr>
            <a:picLocks noChangeAspect="1"/>
          </p:cNvPicPr>
          <p:nvPr/>
        </p:nvPicPr>
        <p:blipFill>
          <a:blip r:embed="rId189"/>
          <a:stretch>
            <a:fillRect/>
          </a:stretch>
        </p:blipFill>
        <p:spPr>
          <a:xfrm>
            <a:off x="4200078" y="6109205"/>
            <a:ext cx="954714" cy="176321"/>
          </a:xfrm>
          <a:prstGeom prst="rect">
            <a:avLst/>
          </a:prstGeom>
        </p:spPr>
      </p:pic>
      <p:pic>
        <p:nvPicPr>
          <p:cNvPr id="1047" name="그림 1046"/>
          <p:cNvPicPr>
            <a:picLocks noChangeAspect="1"/>
          </p:cNvPicPr>
          <p:nvPr/>
        </p:nvPicPr>
        <p:blipFill>
          <a:blip r:embed="rId190"/>
          <a:stretch>
            <a:fillRect/>
          </a:stretch>
        </p:blipFill>
        <p:spPr>
          <a:xfrm>
            <a:off x="9443491" y="6041159"/>
            <a:ext cx="759235" cy="422092"/>
          </a:xfrm>
          <a:prstGeom prst="rect">
            <a:avLst/>
          </a:prstGeom>
        </p:spPr>
      </p:pic>
      <p:pic>
        <p:nvPicPr>
          <p:cNvPr id="1048" name="그림 1047"/>
          <p:cNvPicPr>
            <a:picLocks noChangeAspect="1"/>
          </p:cNvPicPr>
          <p:nvPr/>
        </p:nvPicPr>
        <p:blipFill>
          <a:blip r:embed="rId191"/>
          <a:stretch>
            <a:fillRect/>
          </a:stretch>
        </p:blipFill>
        <p:spPr>
          <a:xfrm>
            <a:off x="8260670" y="6060204"/>
            <a:ext cx="1053849" cy="248861"/>
          </a:xfrm>
          <a:prstGeom prst="rect">
            <a:avLst/>
          </a:prstGeom>
        </p:spPr>
      </p:pic>
      <p:pic>
        <p:nvPicPr>
          <p:cNvPr id="1049" name="그림 1048"/>
          <p:cNvPicPr>
            <a:picLocks noChangeAspect="1"/>
          </p:cNvPicPr>
          <p:nvPr/>
        </p:nvPicPr>
        <p:blipFill>
          <a:blip r:embed="rId192"/>
          <a:stretch>
            <a:fillRect/>
          </a:stretch>
        </p:blipFill>
        <p:spPr>
          <a:xfrm>
            <a:off x="952710" y="6365180"/>
            <a:ext cx="1278521" cy="156155"/>
          </a:xfrm>
          <a:prstGeom prst="rect">
            <a:avLst/>
          </a:prstGeom>
        </p:spPr>
      </p:pic>
      <p:pic>
        <p:nvPicPr>
          <p:cNvPr id="1050" name="그림 1049"/>
          <p:cNvPicPr>
            <a:picLocks noChangeAspect="1"/>
          </p:cNvPicPr>
          <p:nvPr/>
        </p:nvPicPr>
        <p:blipFill>
          <a:blip r:embed="rId193"/>
          <a:stretch>
            <a:fillRect/>
          </a:stretch>
        </p:blipFill>
        <p:spPr>
          <a:xfrm>
            <a:off x="5499021" y="4638193"/>
            <a:ext cx="793425" cy="197260"/>
          </a:xfrm>
          <a:prstGeom prst="rect">
            <a:avLst/>
          </a:prstGeom>
        </p:spPr>
      </p:pic>
      <p:pic>
        <p:nvPicPr>
          <p:cNvPr id="1051" name="그림 1050"/>
          <p:cNvPicPr>
            <a:picLocks noChangeAspect="1"/>
          </p:cNvPicPr>
          <p:nvPr/>
        </p:nvPicPr>
        <p:blipFill>
          <a:blip r:embed="rId194"/>
          <a:stretch>
            <a:fillRect/>
          </a:stretch>
        </p:blipFill>
        <p:spPr>
          <a:xfrm>
            <a:off x="2350985" y="6359698"/>
            <a:ext cx="1025827" cy="155347"/>
          </a:xfrm>
          <a:prstGeom prst="rect">
            <a:avLst/>
          </a:prstGeom>
        </p:spPr>
      </p:pic>
      <p:pic>
        <p:nvPicPr>
          <p:cNvPr id="1052" name="그림 1051"/>
          <p:cNvPicPr>
            <a:picLocks noChangeAspect="1"/>
          </p:cNvPicPr>
          <p:nvPr/>
        </p:nvPicPr>
        <p:blipFill>
          <a:blip r:embed="rId195"/>
          <a:stretch>
            <a:fillRect/>
          </a:stretch>
        </p:blipFill>
        <p:spPr>
          <a:xfrm>
            <a:off x="3408486" y="6354962"/>
            <a:ext cx="934777" cy="198046"/>
          </a:xfrm>
          <a:prstGeom prst="rect">
            <a:avLst/>
          </a:prstGeom>
        </p:spPr>
      </p:pic>
      <p:pic>
        <p:nvPicPr>
          <p:cNvPr id="1053" name="그림 1052"/>
          <p:cNvPicPr>
            <a:picLocks noChangeAspect="1"/>
          </p:cNvPicPr>
          <p:nvPr/>
        </p:nvPicPr>
        <p:blipFill>
          <a:blip r:embed="rId196"/>
          <a:stretch>
            <a:fillRect/>
          </a:stretch>
        </p:blipFill>
        <p:spPr>
          <a:xfrm>
            <a:off x="6336994" y="4625706"/>
            <a:ext cx="940132" cy="221208"/>
          </a:xfrm>
          <a:prstGeom prst="rect">
            <a:avLst/>
          </a:prstGeom>
        </p:spPr>
      </p:pic>
      <p:pic>
        <p:nvPicPr>
          <p:cNvPr id="1054" name="그림 1053"/>
          <p:cNvPicPr>
            <a:picLocks noChangeAspect="1"/>
          </p:cNvPicPr>
          <p:nvPr/>
        </p:nvPicPr>
        <p:blipFill>
          <a:blip r:embed="rId197"/>
          <a:stretch>
            <a:fillRect/>
          </a:stretch>
        </p:blipFill>
        <p:spPr>
          <a:xfrm>
            <a:off x="4368216" y="6323243"/>
            <a:ext cx="678771" cy="192055"/>
          </a:xfrm>
          <a:prstGeom prst="rect">
            <a:avLst/>
          </a:prstGeom>
        </p:spPr>
      </p:pic>
      <p:pic>
        <p:nvPicPr>
          <p:cNvPr id="1055" name="그림 1054"/>
          <p:cNvPicPr>
            <a:picLocks noChangeAspect="1"/>
          </p:cNvPicPr>
          <p:nvPr/>
        </p:nvPicPr>
        <p:blipFill>
          <a:blip r:embed="rId198"/>
          <a:stretch>
            <a:fillRect/>
          </a:stretch>
        </p:blipFill>
        <p:spPr>
          <a:xfrm>
            <a:off x="5154792" y="6354550"/>
            <a:ext cx="1053732" cy="178599"/>
          </a:xfrm>
          <a:prstGeom prst="rect">
            <a:avLst/>
          </a:prstGeom>
        </p:spPr>
      </p:pic>
      <p:pic>
        <p:nvPicPr>
          <p:cNvPr id="1056" name="그림 1055"/>
          <p:cNvPicPr>
            <a:picLocks noChangeAspect="1"/>
          </p:cNvPicPr>
          <p:nvPr/>
        </p:nvPicPr>
        <p:blipFill>
          <a:blip r:embed="rId199"/>
          <a:stretch>
            <a:fillRect/>
          </a:stretch>
        </p:blipFill>
        <p:spPr>
          <a:xfrm>
            <a:off x="6181538" y="1486369"/>
            <a:ext cx="928105" cy="211507"/>
          </a:xfrm>
          <a:prstGeom prst="rect">
            <a:avLst/>
          </a:prstGeom>
        </p:spPr>
      </p:pic>
      <p:pic>
        <p:nvPicPr>
          <p:cNvPr id="1057" name="그림 1056"/>
          <p:cNvPicPr>
            <a:picLocks noChangeAspect="1"/>
          </p:cNvPicPr>
          <p:nvPr/>
        </p:nvPicPr>
        <p:blipFill>
          <a:blip r:embed="rId200"/>
          <a:stretch>
            <a:fillRect/>
          </a:stretch>
        </p:blipFill>
        <p:spPr>
          <a:xfrm>
            <a:off x="7181425" y="1473587"/>
            <a:ext cx="899729" cy="203987"/>
          </a:xfrm>
          <a:prstGeom prst="rect">
            <a:avLst/>
          </a:prstGeom>
        </p:spPr>
      </p:pic>
      <p:pic>
        <p:nvPicPr>
          <p:cNvPr id="1058" name="그림 1057"/>
          <p:cNvPicPr>
            <a:picLocks noChangeAspect="1"/>
          </p:cNvPicPr>
          <p:nvPr/>
        </p:nvPicPr>
        <p:blipFill>
          <a:blip r:embed="rId201"/>
          <a:stretch>
            <a:fillRect/>
          </a:stretch>
        </p:blipFill>
        <p:spPr>
          <a:xfrm>
            <a:off x="8404019" y="1493422"/>
            <a:ext cx="658855" cy="229423"/>
          </a:xfrm>
          <a:prstGeom prst="rect">
            <a:avLst/>
          </a:prstGeom>
        </p:spPr>
      </p:pic>
      <p:pic>
        <p:nvPicPr>
          <p:cNvPr id="1059" name="그림 1058"/>
          <p:cNvPicPr>
            <a:picLocks noChangeAspect="1"/>
          </p:cNvPicPr>
          <p:nvPr/>
        </p:nvPicPr>
        <p:blipFill>
          <a:blip r:embed="rId202"/>
          <a:stretch>
            <a:fillRect/>
          </a:stretch>
        </p:blipFill>
        <p:spPr>
          <a:xfrm>
            <a:off x="7303096" y="4657259"/>
            <a:ext cx="1043060" cy="186181"/>
          </a:xfrm>
          <a:prstGeom prst="rect">
            <a:avLst/>
          </a:prstGeom>
        </p:spPr>
      </p:pic>
      <p:pic>
        <p:nvPicPr>
          <p:cNvPr id="1060" name="그림 1059"/>
          <p:cNvPicPr>
            <a:picLocks noChangeAspect="1"/>
          </p:cNvPicPr>
          <p:nvPr/>
        </p:nvPicPr>
        <p:blipFill>
          <a:blip r:embed="rId203"/>
          <a:stretch>
            <a:fillRect/>
          </a:stretch>
        </p:blipFill>
        <p:spPr>
          <a:xfrm>
            <a:off x="8428770" y="4652499"/>
            <a:ext cx="820606" cy="217802"/>
          </a:xfrm>
          <a:prstGeom prst="rect">
            <a:avLst/>
          </a:prstGeom>
        </p:spPr>
      </p:pic>
      <p:pic>
        <p:nvPicPr>
          <p:cNvPr id="1061" name="그림 1060"/>
          <p:cNvPicPr>
            <a:picLocks noChangeAspect="1"/>
          </p:cNvPicPr>
          <p:nvPr/>
        </p:nvPicPr>
        <p:blipFill>
          <a:blip r:embed="rId204"/>
          <a:stretch>
            <a:fillRect/>
          </a:stretch>
        </p:blipFill>
        <p:spPr>
          <a:xfrm>
            <a:off x="9258582" y="2415072"/>
            <a:ext cx="861741" cy="203814"/>
          </a:xfrm>
          <a:prstGeom prst="rect">
            <a:avLst/>
          </a:prstGeom>
        </p:spPr>
      </p:pic>
      <p:pic>
        <p:nvPicPr>
          <p:cNvPr id="1062" name="그림 1061"/>
          <p:cNvPicPr>
            <a:picLocks noChangeAspect="1"/>
          </p:cNvPicPr>
          <p:nvPr/>
        </p:nvPicPr>
        <p:blipFill>
          <a:blip r:embed="rId205"/>
          <a:stretch>
            <a:fillRect/>
          </a:stretch>
        </p:blipFill>
        <p:spPr>
          <a:xfrm>
            <a:off x="6289602" y="6323243"/>
            <a:ext cx="665636" cy="18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33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AD1BD8-F89F-4399-B3F7-0137E137CA7F}"/>
              </a:ext>
            </a:extLst>
          </p:cNvPr>
          <p:cNvSpPr txBox="1"/>
          <p:nvPr/>
        </p:nvSpPr>
        <p:spPr>
          <a:xfrm>
            <a:off x="2337007" y="6268963"/>
            <a:ext cx="3205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/>
              <a:t>주식회사 올리브텍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DA9915A-9D3E-446B-8E7B-CD41B11D5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2" y="6298820"/>
            <a:ext cx="1910499" cy="506867"/>
          </a:xfrm>
          <a:prstGeom prst="rect">
            <a:avLst/>
          </a:prstGeom>
        </p:spPr>
      </p:pic>
      <p:cxnSp>
        <p:nvCxnSpPr>
          <p:cNvPr id="9" name="직선 연결선 8"/>
          <p:cNvCxnSpPr/>
          <p:nvPr/>
        </p:nvCxnSpPr>
        <p:spPr>
          <a:xfrm>
            <a:off x="2260008" y="6429144"/>
            <a:ext cx="1" cy="32736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37007" y="6457890"/>
            <a:ext cx="766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/>
              <a:t>경기도 성남시 수정구 </a:t>
            </a:r>
            <a:r>
              <a:rPr lang="ko-KR" altLang="en-US" sz="1000" dirty="0" err="1"/>
              <a:t>창업로</a:t>
            </a:r>
            <a:r>
              <a:rPr lang="ko-KR" altLang="en-US" sz="1000" dirty="0"/>
              <a:t> </a:t>
            </a:r>
            <a:r>
              <a:rPr lang="en-US" altLang="ko-KR" sz="1000" dirty="0"/>
              <a:t>42 </a:t>
            </a:r>
            <a:r>
              <a:rPr lang="ko-KR" altLang="en-US" sz="1000" dirty="0" err="1"/>
              <a:t>경기기업성장센타</a:t>
            </a:r>
            <a:r>
              <a:rPr lang="ko-KR" altLang="en-US" sz="1000" dirty="0"/>
              <a:t> </a:t>
            </a:r>
            <a:r>
              <a:rPr lang="en-US" altLang="ko-KR" sz="1000" dirty="0"/>
              <a:t>530</a:t>
            </a:r>
            <a:r>
              <a:rPr lang="ko-KR" altLang="en-US" sz="1000" dirty="0"/>
              <a:t>호</a:t>
            </a:r>
            <a:endParaRPr lang="en-US" altLang="ko-KR" sz="1000" dirty="0"/>
          </a:p>
          <a:p>
            <a:r>
              <a:rPr lang="en-US" altLang="ko-KR" sz="1000" dirty="0"/>
              <a:t>Tel: 031-726-4217  Fax: 031-726-4219  E-mail: </a:t>
            </a:r>
            <a:r>
              <a:rPr lang="en-US" altLang="ko-KR" sz="1000" dirty="0">
                <a:hlinkClick r:id="rId3"/>
              </a:rPr>
              <a:t>olive@olivetech.co.kr</a:t>
            </a:r>
            <a:r>
              <a:rPr lang="en-US" altLang="ko-KR" sz="1000" dirty="0"/>
              <a:t>, </a:t>
            </a:r>
            <a:r>
              <a:rPr lang="en-US" altLang="ko-KR" sz="1000" dirty="0">
                <a:hlinkClick r:id="rId4"/>
              </a:rPr>
              <a:t>tech@olivetech.co.kr</a:t>
            </a:r>
            <a:r>
              <a:rPr lang="en-US" altLang="ko-KR" sz="1000" dirty="0"/>
              <a:t>, </a:t>
            </a:r>
            <a:r>
              <a:rPr lang="en-US" altLang="ko-KR" sz="1000" dirty="0">
                <a:hlinkClick r:id="rId5"/>
              </a:rPr>
              <a:t>sales@olivetech.co.kr</a:t>
            </a:r>
            <a:r>
              <a:rPr lang="en-US" altLang="ko-KR" sz="1000" dirty="0"/>
              <a:t>  </a:t>
            </a:r>
            <a:endParaRPr lang="ko-KR" alt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2332194" y="3899965"/>
            <a:ext cx="64094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DATA ECONOMY </a:t>
            </a:r>
          </a:p>
          <a:p>
            <a:r>
              <a:rPr lang="en-US" altLang="ko-KR" sz="6600" dirty="0">
                <a:solidFill>
                  <a:schemeClr val="bg1">
                    <a:lumMod val="75000"/>
                  </a:schemeClr>
                </a:solidFill>
                <a:latin typeface="Britannic Bold" panose="020B0903060703020204" pitchFamily="34" charset="0"/>
              </a:rPr>
              <a:t>PIONEER</a:t>
            </a:r>
          </a:p>
        </p:txBody>
      </p:sp>
      <p:cxnSp>
        <p:nvCxnSpPr>
          <p:cNvPr id="14" name="직선 연결선 13"/>
          <p:cNvCxnSpPr/>
          <p:nvPr/>
        </p:nvCxnSpPr>
        <p:spPr>
          <a:xfrm>
            <a:off x="2161548" y="4256100"/>
            <a:ext cx="0" cy="154612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59494" y="105211"/>
            <a:ext cx="885524" cy="75077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053543" y="681616"/>
            <a:ext cx="885524" cy="149478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466405" y="319744"/>
            <a:ext cx="885524" cy="750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20" y="4256100"/>
            <a:ext cx="1562570" cy="15461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9" name="직사각형 18"/>
          <p:cNvSpPr/>
          <p:nvPr/>
        </p:nvSpPr>
        <p:spPr>
          <a:xfrm>
            <a:off x="877657" y="755348"/>
            <a:ext cx="885524" cy="75077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329856" y="1070515"/>
            <a:ext cx="6179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dirty="0">
                <a:solidFill>
                  <a:schemeClr val="bg1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3227231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" y="633477"/>
            <a:ext cx="2844927" cy="263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 bwMode="gray">
          <a:xfrm>
            <a:off x="3977640" y="640790"/>
            <a:ext cx="7607808" cy="2652117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회  사  명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: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㈜올리브텍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[http://www.olivetech.co.kr]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ko-KR" sz="5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설립 일자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: 2013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년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4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월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1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일</a:t>
            </a:r>
            <a:endParaRPr lang="en-US" altLang="ko-KR" sz="16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ko-KR" sz="5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주       소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: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경기도 성남시 수정구 창업로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42, 5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층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530,531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호</a:t>
            </a:r>
            <a:endParaRPr lang="en-US" altLang="ko-KR" sz="16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                  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판교제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테크노밸리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(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시흥동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경기기업성장센터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ko-KR" sz="5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대표 이사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: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임장식</a:t>
            </a:r>
            <a:endParaRPr lang="en-US" altLang="ko-KR" sz="16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 bwMode="gray">
          <a:xfrm>
            <a:off x="3977640" y="4251967"/>
            <a:ext cx="7607808" cy="1945793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NAS &amp;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보안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WORM (Write Once Read Many)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스토리지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OS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개발</a:t>
            </a:r>
            <a:endParaRPr lang="en-US" altLang="ko-KR" sz="16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ko-KR" sz="5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물리적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가상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클라우드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NAS &amp; WORM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스토리지 플랫폼 개발</a:t>
            </a:r>
            <a:endParaRPr lang="en-US" altLang="ko-KR" sz="16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ko-KR" sz="5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공공마이데이터 유통 시스템 보안저장소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(PDS)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솔루션 개발</a:t>
            </a:r>
            <a:endParaRPr lang="en-US" altLang="ko-KR" sz="16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77640" y="3863699"/>
            <a:ext cx="1865376" cy="37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>
                    <a:lumMod val="50000"/>
                  </a:schemeClr>
                </a:solidFill>
              </a:rPr>
              <a:t>주요 사업 분야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77640" y="266285"/>
            <a:ext cx="1865376" cy="37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>
                    <a:lumMod val="50000"/>
                  </a:schemeClr>
                </a:solidFill>
              </a:rPr>
              <a:t>회사 개요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5" y="3938936"/>
            <a:ext cx="997536" cy="2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그룹 25"/>
          <p:cNvGrpSpPr/>
          <p:nvPr/>
        </p:nvGrpSpPr>
        <p:grpSpPr>
          <a:xfrm>
            <a:off x="639006" y="5617417"/>
            <a:ext cx="2796768" cy="557002"/>
            <a:chOff x="3383715" y="3218688"/>
            <a:chExt cx="2684437" cy="540491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3715" y="3218688"/>
              <a:ext cx="2684437" cy="540491"/>
            </a:xfrm>
            <a:prstGeom prst="rect">
              <a:avLst/>
            </a:prstGeom>
          </p:spPr>
        </p:pic>
        <p:grpSp>
          <p:nvGrpSpPr>
            <p:cNvPr id="28" name="그룹 27"/>
            <p:cNvGrpSpPr/>
            <p:nvPr/>
          </p:nvGrpSpPr>
          <p:grpSpPr>
            <a:xfrm>
              <a:off x="4509171" y="3364993"/>
              <a:ext cx="419445" cy="228600"/>
              <a:chOff x="7436622" y="3073724"/>
              <a:chExt cx="530352" cy="256443"/>
            </a:xfrm>
          </p:grpSpPr>
          <p:sp>
            <p:nvSpPr>
              <p:cNvPr id="29" name="타원 28"/>
              <p:cNvSpPr/>
              <p:nvPr/>
            </p:nvSpPr>
            <p:spPr bwMode="gray">
              <a:xfrm>
                <a:off x="7436622" y="3073724"/>
                <a:ext cx="530352" cy="25644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 sz="1463"/>
              </a:p>
            </p:txBody>
          </p:sp>
          <p:pic>
            <p:nvPicPr>
              <p:cNvPr id="30" name="그림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3180" y="3157772"/>
                <a:ext cx="397235" cy="126508"/>
              </a:xfrm>
              <a:prstGeom prst="rect">
                <a:avLst/>
              </a:prstGeom>
            </p:spPr>
          </p:pic>
        </p:grpSp>
      </p:grpSp>
      <p:pic>
        <p:nvPicPr>
          <p:cNvPr id="31" name="그림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46" y="5205328"/>
            <a:ext cx="1138111" cy="36245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C49A143-1E43-1EFC-B5A4-C68F6FEC8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18" y="4312558"/>
            <a:ext cx="2982214" cy="53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17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152CB16-3D3D-0EB1-7FC5-DC36F6D4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337" y="5424315"/>
            <a:ext cx="2314063" cy="63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6344" y="131582"/>
            <a:ext cx="90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보안 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WORM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스토리지 개요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539496" y="1185171"/>
            <a:ext cx="11004512" cy="169285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>
            <a:solidFill>
              <a:schemeClr val="bg1">
                <a:lumMod val="75000"/>
              </a:schemeClr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WORM(</a:t>
            </a:r>
            <a:r>
              <a:rPr lang="en-US" altLang="ko-KR" sz="28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</a:t>
            </a:r>
            <a:r>
              <a:rPr lang="en-US" altLang="ko-KR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rite-</a:t>
            </a:r>
            <a:r>
              <a:rPr lang="en-US" altLang="ko-KR" sz="28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</a:t>
            </a:r>
            <a:r>
              <a:rPr lang="en-US" altLang="ko-KR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nce </a:t>
            </a:r>
            <a:r>
              <a:rPr lang="en-US" altLang="ko-KR" sz="28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</a:t>
            </a:r>
            <a:r>
              <a:rPr lang="en-US" altLang="ko-KR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ead-</a:t>
            </a:r>
            <a:r>
              <a:rPr lang="en-US" altLang="ko-KR" sz="28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</a:t>
            </a:r>
            <a:r>
              <a:rPr lang="en-US" altLang="ko-KR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any) </a:t>
            </a:r>
            <a:r>
              <a:rPr lang="ko-KR" altLang="en-US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스토리지</a:t>
            </a:r>
            <a:r>
              <a:rPr lang="en-US" altLang="ko-KR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algn="ctr"/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한번 저장된 데이터는 지정된 보존기간 동안 어떠한 권한과 방법으로도 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삭제하거나 수정할 수 없는 기능을 제공하는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SSD,HDD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기반 대용량 보안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NAS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스토리지 시스템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일명 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Immutable(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변경 불가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스토리지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sp>
        <p:nvSpPr>
          <p:cNvPr id="22" name="모서리가 둥근 직사각형 18">
            <a:extLst>
              <a:ext uri="{FF2B5EF4-FFF2-40B4-BE49-F238E27FC236}">
                <a16:creationId xmlns:a16="http://schemas.microsoft.com/office/drawing/2014/main" id="{CE8463CB-19B9-2225-F411-929322D75CC6}"/>
              </a:ext>
            </a:extLst>
          </p:cNvPr>
          <p:cNvSpPr/>
          <p:nvPr/>
        </p:nvSpPr>
        <p:spPr>
          <a:xfrm>
            <a:off x="6363985" y="3275571"/>
            <a:ext cx="1170130" cy="463890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</a:rPr>
              <a:t>윈도우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200" b="1" dirty="0">
                <a:solidFill>
                  <a:schemeClr val="tx1"/>
                </a:solidFill>
              </a:rPr>
              <a:t>서버</a:t>
            </a:r>
            <a:r>
              <a:rPr lang="en-US" altLang="ko-KR" sz="1200" b="1" dirty="0">
                <a:solidFill>
                  <a:schemeClr val="tx1"/>
                </a:solidFill>
              </a:rPr>
              <a:t>,PC</a:t>
            </a:r>
          </a:p>
        </p:txBody>
      </p:sp>
      <p:sp>
        <p:nvSpPr>
          <p:cNvPr id="23" name="모서리가 둥근 직사각형 46">
            <a:extLst>
              <a:ext uri="{FF2B5EF4-FFF2-40B4-BE49-F238E27FC236}">
                <a16:creationId xmlns:a16="http://schemas.microsoft.com/office/drawing/2014/main" id="{58C37C65-FC4C-C909-EC2B-229000CC59FD}"/>
              </a:ext>
            </a:extLst>
          </p:cNvPr>
          <p:cNvSpPr/>
          <p:nvPr/>
        </p:nvSpPr>
        <p:spPr>
          <a:xfrm>
            <a:off x="8204736" y="3299299"/>
            <a:ext cx="1147628" cy="429716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</a:rPr>
              <a:t>UNIX/Linux </a:t>
            </a:r>
          </a:p>
          <a:p>
            <a:pPr algn="ctr"/>
            <a:r>
              <a:rPr lang="ko-KR" altLang="en-US" sz="1200" b="1" dirty="0">
                <a:solidFill>
                  <a:schemeClr val="tx1"/>
                </a:solidFill>
              </a:rPr>
              <a:t>서버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47">
            <a:extLst>
              <a:ext uri="{FF2B5EF4-FFF2-40B4-BE49-F238E27FC236}">
                <a16:creationId xmlns:a16="http://schemas.microsoft.com/office/drawing/2014/main" id="{7C922D7D-8876-1684-BC28-9BDD843CBA4F}"/>
              </a:ext>
            </a:extLst>
          </p:cNvPr>
          <p:cNvSpPr/>
          <p:nvPr/>
        </p:nvSpPr>
        <p:spPr>
          <a:xfrm>
            <a:off x="10022985" y="3283272"/>
            <a:ext cx="1147628" cy="429716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</a:rPr>
              <a:t>Apple</a:t>
            </a:r>
          </a:p>
          <a:p>
            <a:pPr algn="ctr"/>
            <a:r>
              <a:rPr lang="en-US" altLang="ko-KR" sz="1200" b="1" dirty="0">
                <a:solidFill>
                  <a:schemeClr val="tx1"/>
                </a:solidFill>
              </a:rPr>
              <a:t>Mac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26C3417-3FA1-09A8-F5EC-F60B1717DEA5}"/>
              </a:ext>
            </a:extLst>
          </p:cNvPr>
          <p:cNvSpPr/>
          <p:nvPr/>
        </p:nvSpPr>
        <p:spPr>
          <a:xfrm>
            <a:off x="6589010" y="4375577"/>
            <a:ext cx="4410489" cy="10648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6EDB5B67-89EE-7783-3B47-5F7FF296E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786" y="4486054"/>
            <a:ext cx="573100" cy="589426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4D670D30-D8EE-6114-2671-41C37CB671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13911" y="4517821"/>
            <a:ext cx="573100" cy="589426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893D4B26-5669-7EA5-E3BB-F7DD7DB6AB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37721" y="4517821"/>
            <a:ext cx="573100" cy="589426"/>
          </a:xfrm>
          <a:prstGeom prst="rect">
            <a:avLst/>
          </a:prstGeom>
        </p:spPr>
      </p:pic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83F2D4ED-0C5F-69D3-BEF8-E0FD5873655C}"/>
              </a:ext>
            </a:extLst>
          </p:cNvPr>
          <p:cNvCxnSpPr>
            <a:cxnSpLocks/>
          </p:cNvCxnSpPr>
          <p:nvPr/>
        </p:nvCxnSpPr>
        <p:spPr>
          <a:xfrm>
            <a:off x="6415787" y="4083485"/>
            <a:ext cx="472552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D7DE684D-FF94-5E2A-2B70-95B2C3EC1660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6949050" y="3739461"/>
            <a:ext cx="0" cy="34402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FE45F193-8FB6-DE6C-FA64-2A19A129682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8778549" y="3729015"/>
            <a:ext cx="1" cy="35447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7BBB4602-53BB-13F1-A44E-75129467449D}"/>
              </a:ext>
            </a:extLst>
          </p:cNvPr>
          <p:cNvCxnSpPr>
            <a:cxnSpLocks/>
          </p:cNvCxnSpPr>
          <p:nvPr/>
        </p:nvCxnSpPr>
        <p:spPr>
          <a:xfrm>
            <a:off x="10596799" y="3731679"/>
            <a:ext cx="0" cy="35180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그림 34">
            <a:extLst>
              <a:ext uri="{FF2B5EF4-FFF2-40B4-BE49-F238E27FC236}">
                <a16:creationId xmlns:a16="http://schemas.microsoft.com/office/drawing/2014/main" id="{88C9D112-DD4A-2703-D2BA-B7081B932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59" y="3448968"/>
            <a:ext cx="481378" cy="54495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CBA739E3-6EDC-7AB1-12C3-EC4E33B25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696" y="3492616"/>
            <a:ext cx="536868" cy="49368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7E6AF5B0-3E69-B7C6-C6CA-F9EFB0601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475" y="3482170"/>
            <a:ext cx="536868" cy="493689"/>
          </a:xfrm>
          <a:prstGeom prst="rect">
            <a:avLst/>
          </a:prstGeom>
        </p:spPr>
      </p:pic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2F00C7FE-C02A-AFC5-76CB-7927C3490C70}"/>
              </a:ext>
            </a:extLst>
          </p:cNvPr>
          <p:cNvCxnSpPr>
            <a:cxnSpLocks/>
          </p:cNvCxnSpPr>
          <p:nvPr/>
        </p:nvCxnSpPr>
        <p:spPr>
          <a:xfrm>
            <a:off x="8778549" y="4067530"/>
            <a:ext cx="0" cy="30804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EA414BE-AD9B-2040-5ADA-C86F16C72C08}"/>
              </a:ext>
            </a:extLst>
          </p:cNvPr>
          <p:cNvSpPr txBox="1"/>
          <p:nvPr/>
        </p:nvSpPr>
        <p:spPr>
          <a:xfrm>
            <a:off x="7696056" y="4094268"/>
            <a:ext cx="1741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IP 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네트워크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329FAF-A490-289D-0AC5-6CB969060F5F}"/>
              </a:ext>
            </a:extLst>
          </p:cNvPr>
          <p:cNvSpPr txBox="1"/>
          <p:nvPr/>
        </p:nvSpPr>
        <p:spPr>
          <a:xfrm>
            <a:off x="6645019" y="5154046"/>
            <a:ext cx="1103117" cy="24622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solidFill>
                  <a:schemeClr val="bg1"/>
                </a:solidFill>
              </a:rPr>
              <a:t>일반 </a:t>
            </a:r>
            <a:r>
              <a:rPr lang="en-US" altLang="ko-KR" sz="1000" b="1" dirty="0">
                <a:solidFill>
                  <a:schemeClr val="bg1"/>
                </a:solidFill>
              </a:rPr>
              <a:t>NAS </a:t>
            </a:r>
            <a:r>
              <a:rPr lang="ko-KR" altLang="en-US" sz="1000" b="1" dirty="0">
                <a:solidFill>
                  <a:schemeClr val="bg1"/>
                </a:solidFill>
              </a:rPr>
              <a:t>볼륨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91C5A1-7790-5103-3FA8-CD22D3A3C65A}"/>
              </a:ext>
            </a:extLst>
          </p:cNvPr>
          <p:cNvSpPr txBox="1"/>
          <p:nvPr/>
        </p:nvSpPr>
        <p:spPr>
          <a:xfrm>
            <a:off x="7939160" y="5139933"/>
            <a:ext cx="2970330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</a:rPr>
              <a:t>보안 </a:t>
            </a:r>
            <a:r>
              <a:rPr lang="en-US" altLang="ko-KR" sz="1000" b="1" dirty="0">
                <a:solidFill>
                  <a:schemeClr val="bg1"/>
                </a:solidFill>
              </a:rPr>
              <a:t>WORM </a:t>
            </a:r>
            <a:r>
              <a:rPr lang="ko-KR" altLang="en-US" sz="1000" b="1" dirty="0">
                <a:solidFill>
                  <a:schemeClr val="bg1"/>
                </a:solidFill>
              </a:rPr>
              <a:t>볼륨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B4C49A-75CF-338A-6054-4C03553F5B0E}"/>
              </a:ext>
            </a:extLst>
          </p:cNvPr>
          <p:cNvSpPr txBox="1"/>
          <p:nvPr/>
        </p:nvSpPr>
        <p:spPr>
          <a:xfrm>
            <a:off x="7345540" y="4580539"/>
            <a:ext cx="526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일반 </a:t>
            </a:r>
            <a:endParaRPr lang="en-US" altLang="ko-KR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작업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6E7135-B21D-1511-72AC-6E62305A7165}"/>
              </a:ext>
            </a:extLst>
          </p:cNvPr>
          <p:cNvSpPr txBox="1"/>
          <p:nvPr/>
        </p:nvSpPr>
        <p:spPr>
          <a:xfrm>
            <a:off x="8434057" y="4619882"/>
            <a:ext cx="105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랜섬웨어 대비</a:t>
            </a:r>
            <a:endParaRPr lang="en-US" altLang="ko-KR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데이터 백업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E0BA78-7C62-EF67-57D6-5D2F09AE6426}"/>
              </a:ext>
            </a:extLst>
          </p:cNvPr>
          <p:cNvSpPr txBox="1"/>
          <p:nvPr/>
        </p:nvSpPr>
        <p:spPr>
          <a:xfrm>
            <a:off x="9964385" y="4612479"/>
            <a:ext cx="105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주요 데이터</a:t>
            </a:r>
            <a:endParaRPr lang="en-US" altLang="ko-KR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장기 안전 보존</a:t>
            </a: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ADB451BA-F4FD-FC10-2A44-A2E16E29F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4944" y="5300535"/>
            <a:ext cx="806978" cy="64213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C7B7FB1-A484-8305-5572-EB6E54F5A952}"/>
              </a:ext>
            </a:extLst>
          </p:cNvPr>
          <p:cNvSpPr txBox="1"/>
          <p:nvPr/>
        </p:nvSpPr>
        <p:spPr>
          <a:xfrm>
            <a:off x="782780" y="5996979"/>
            <a:ext cx="1616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물리적 </a:t>
            </a:r>
            <a:endParaRPr lang="en-US" altLang="ko-KR" sz="12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ctr"/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WORM 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스토리지</a:t>
            </a:r>
            <a:endParaRPr lang="en-US" altLang="ko-KR" sz="12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0140D7-ED30-54CC-2EA1-88591E0D9AB5}"/>
              </a:ext>
            </a:extLst>
          </p:cNvPr>
          <p:cNvSpPr txBox="1"/>
          <p:nvPr/>
        </p:nvSpPr>
        <p:spPr>
          <a:xfrm>
            <a:off x="2421997" y="5998006"/>
            <a:ext cx="1432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가상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(Virtual)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endParaRPr lang="en-US" altLang="ko-KR" sz="12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ctr"/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WORM 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스토리지</a:t>
            </a:r>
            <a:endParaRPr lang="en-US" altLang="ko-KR" sz="12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238A452E-B7A1-0ABC-99F8-BF95865C429E}"/>
              </a:ext>
            </a:extLst>
          </p:cNvPr>
          <p:cNvSpPr/>
          <p:nvPr/>
        </p:nvSpPr>
        <p:spPr>
          <a:xfrm>
            <a:off x="1662899" y="3592774"/>
            <a:ext cx="3065201" cy="88277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핵심 기술</a:t>
            </a:r>
            <a:endParaRPr lang="en-US" altLang="ko-KR" sz="1400" b="1" dirty="0">
              <a:solidFill>
                <a:schemeClr val="bg1"/>
              </a:solidFill>
            </a:endParaRPr>
          </a:p>
          <a:p>
            <a:pPr algn="ctr"/>
            <a:r>
              <a:rPr lang="ko-KR" altLang="en-US" sz="1000" b="1" dirty="0"/>
              <a:t> </a:t>
            </a:r>
            <a:endParaRPr lang="en-US" altLang="ko-KR" sz="1000" b="1" dirty="0"/>
          </a:p>
          <a:p>
            <a:pPr algn="ctr"/>
            <a:r>
              <a:rPr lang="ko-KR" altLang="en-US" sz="1600" b="1" dirty="0">
                <a:solidFill>
                  <a:schemeClr val="accent4"/>
                </a:solidFill>
              </a:rPr>
              <a:t>보안 </a:t>
            </a:r>
            <a:r>
              <a:rPr lang="en-US" altLang="ko-KR" sz="1600" b="1" dirty="0">
                <a:solidFill>
                  <a:schemeClr val="accent4"/>
                </a:solidFill>
              </a:rPr>
              <a:t>WORM</a:t>
            </a:r>
            <a:r>
              <a:rPr lang="ko-KR" altLang="en-US" sz="1600" b="1" dirty="0">
                <a:solidFill>
                  <a:schemeClr val="accent4"/>
                </a:solidFill>
              </a:rPr>
              <a:t>  스토리지 </a:t>
            </a:r>
            <a:r>
              <a:rPr lang="en-US" altLang="ko-KR" sz="1600" b="1" dirty="0">
                <a:solidFill>
                  <a:schemeClr val="accent4"/>
                </a:solidFill>
              </a:rPr>
              <a:t>OS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330732-87AE-AD98-D18A-4334E6F16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156" y="5310593"/>
            <a:ext cx="1012865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95D4D57-84B8-DFFF-17A2-47EAA8112584}"/>
              </a:ext>
            </a:extLst>
          </p:cNvPr>
          <p:cNvSpPr txBox="1"/>
          <p:nvPr/>
        </p:nvSpPr>
        <p:spPr>
          <a:xfrm>
            <a:off x="3780142" y="6032843"/>
            <a:ext cx="170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범용 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Linux 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용 </a:t>
            </a:r>
            <a:endParaRPr lang="en-US" altLang="ko-KR" sz="12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ctr"/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WORM 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파티션</a:t>
            </a:r>
          </a:p>
        </p:txBody>
      </p: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3D26A842-AFFA-65E2-094E-DA50C736A4B1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1784234" y="4475548"/>
            <a:ext cx="1411266" cy="75332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>
            <a:extLst>
              <a:ext uri="{FF2B5EF4-FFF2-40B4-BE49-F238E27FC236}">
                <a16:creationId xmlns:a16="http://schemas.microsoft.com/office/drawing/2014/main" id="{8237AB6A-7A53-EC7F-884D-07A6FF47461A}"/>
              </a:ext>
            </a:extLst>
          </p:cNvPr>
          <p:cNvCxnSpPr>
            <a:cxnSpLocks/>
            <a:stCxn id="53" idx="2"/>
            <a:endCxn id="45" idx="0"/>
          </p:cNvCxnSpPr>
          <p:nvPr/>
        </p:nvCxnSpPr>
        <p:spPr>
          <a:xfrm flipH="1">
            <a:off x="3138433" y="4475548"/>
            <a:ext cx="57067" cy="824987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BDF01D22-24B3-5904-5508-7DD3950B2CB2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3195500" y="4475548"/>
            <a:ext cx="1228946" cy="76913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300A114-B743-EEDE-FB9E-F4181ABC55EF}"/>
              </a:ext>
            </a:extLst>
          </p:cNvPr>
          <p:cNvSpPr txBox="1"/>
          <p:nvPr/>
        </p:nvSpPr>
        <p:spPr>
          <a:xfrm>
            <a:off x="8699602" y="4106246"/>
            <a:ext cx="182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>
                <a:solidFill>
                  <a:srgbClr val="0070C0"/>
                </a:solidFill>
              </a:rPr>
              <a:t>표준 </a:t>
            </a:r>
            <a:r>
              <a:rPr lang="en-US" altLang="ko-KR" sz="1000" b="1" dirty="0">
                <a:solidFill>
                  <a:srgbClr val="0070C0"/>
                </a:solidFill>
              </a:rPr>
              <a:t>NAS </a:t>
            </a:r>
            <a:r>
              <a:rPr lang="ko-KR" altLang="en-US" sz="1000" b="1" dirty="0">
                <a:solidFill>
                  <a:srgbClr val="0070C0"/>
                </a:solidFill>
              </a:rPr>
              <a:t>방식 접속</a:t>
            </a:r>
          </a:p>
        </p:txBody>
      </p:sp>
      <p:sp>
        <p:nvSpPr>
          <p:cNvPr id="12" name="화살표: 아래쪽 11">
            <a:extLst>
              <a:ext uri="{FF2B5EF4-FFF2-40B4-BE49-F238E27FC236}">
                <a16:creationId xmlns:a16="http://schemas.microsoft.com/office/drawing/2014/main" id="{65734DDA-F071-EF0F-A896-019510D2DB91}"/>
              </a:ext>
            </a:extLst>
          </p:cNvPr>
          <p:cNvSpPr/>
          <p:nvPr/>
        </p:nvSpPr>
        <p:spPr>
          <a:xfrm>
            <a:off x="3006248" y="2971252"/>
            <a:ext cx="491833" cy="542905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F6A62-0902-95FF-FD2A-81E33FA9ABBE}"/>
              </a:ext>
            </a:extLst>
          </p:cNvPr>
          <p:cNvSpPr txBox="1"/>
          <p:nvPr/>
        </p:nvSpPr>
        <p:spPr>
          <a:xfrm>
            <a:off x="8074699" y="5401479"/>
            <a:ext cx="1546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WORM </a:t>
            </a:r>
            <a:r>
              <a:rPr lang="ko-KR" altLang="en-US" sz="1200" b="1" dirty="0">
                <a:solidFill>
                  <a:schemeClr val="bg1"/>
                </a:solidFill>
              </a:rPr>
              <a:t>스토리지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D61F6C3-29A2-CE87-A887-65FA991376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793" y="5357612"/>
            <a:ext cx="1530204" cy="27614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33D4578-5F67-C475-87FD-B6D8A3E723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793" y="5641416"/>
            <a:ext cx="1530204" cy="2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69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" y="131582"/>
            <a:ext cx="90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Splentec NAS/WORM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스토리지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OS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주요 기능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36AF625-BDA5-0A95-FBD6-A2347C729232}"/>
              </a:ext>
            </a:extLst>
          </p:cNvPr>
          <p:cNvSpPr/>
          <p:nvPr/>
        </p:nvSpPr>
        <p:spPr>
          <a:xfrm>
            <a:off x="7112643" y="1605419"/>
            <a:ext cx="4398378" cy="5631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WORM 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기능 커널 내부 하드코딩 방식 구현</a:t>
            </a:r>
            <a:endParaRPr lang="en-US" altLang="ko-KR" sz="1400" b="1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보안 기능 제거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우회 불가 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endParaRPr lang="ko-KR" altLang="en-US" sz="1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2D1C348-496F-0998-1F51-08642549EFF8}"/>
              </a:ext>
            </a:extLst>
          </p:cNvPr>
          <p:cNvSpPr/>
          <p:nvPr/>
        </p:nvSpPr>
        <p:spPr>
          <a:xfrm>
            <a:off x="7112643" y="2390027"/>
            <a:ext cx="4398378" cy="5639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95250" algn="ctr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파일 단위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볼륨 단위 보존기간 지정 기능</a:t>
            </a:r>
            <a:endParaRPr lang="en-US" altLang="ko-KR" sz="1400" b="1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82563" indent="-95250" algn="ctr">
              <a:lnSpc>
                <a:spcPct val="150000"/>
              </a:lnSpc>
            </a:pP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영구 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endParaRPr lang="ko-KR" altLang="en-US" sz="1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E9E9FEC-C803-8838-A33A-0CECE7677C26}"/>
              </a:ext>
            </a:extLst>
          </p:cNvPr>
          <p:cNvSpPr/>
          <p:nvPr/>
        </p:nvSpPr>
        <p:spPr>
          <a:xfrm>
            <a:off x="7111876" y="3180630"/>
            <a:ext cx="4398378" cy="5934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5250" algn="ctr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보존기간 관리용 별도 독립 시간 메커니즘</a:t>
            </a:r>
            <a:endParaRPr lang="en-US" altLang="ko-KR" sz="1400" b="1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-95250" algn="ctr">
              <a:lnSpc>
                <a:spcPct val="150000"/>
              </a:lnSpc>
            </a:pP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시간 변조로 보존기간 무력화 불가능 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endParaRPr lang="ko-KR" altLang="en-US" sz="1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F5A9278-2EF7-58F7-7A6C-E28D844C9F76}"/>
              </a:ext>
            </a:extLst>
          </p:cNvPr>
          <p:cNvSpPr/>
          <p:nvPr/>
        </p:nvSpPr>
        <p:spPr>
          <a:xfrm>
            <a:off x="7111876" y="4042563"/>
            <a:ext cx="4398378" cy="5631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5250" algn="ctr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파일마다 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SHA-256 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기반 디지털 지문 생성</a:t>
            </a:r>
            <a:endParaRPr lang="en-US" altLang="ko-KR" sz="1400" b="1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-95250" algn="ctr">
              <a:lnSpc>
                <a:spcPct val="150000"/>
              </a:lnSpc>
            </a:pP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파일에 대한 무결성 검증 가능 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endParaRPr lang="ko-KR" altLang="en-US" sz="1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768C6F0-BE9F-C14A-A859-978903E18570}"/>
              </a:ext>
            </a:extLst>
          </p:cNvPr>
          <p:cNvSpPr/>
          <p:nvPr/>
        </p:nvSpPr>
        <p:spPr>
          <a:xfrm>
            <a:off x="7111876" y="4879605"/>
            <a:ext cx="4398378" cy="5624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95250" algn="ctr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기록중인 데이터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(LOG 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실시간 삭제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변조 방지</a:t>
            </a:r>
            <a:endParaRPr lang="en-US" altLang="ko-KR" sz="1400" b="1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3" algn="ctr">
              <a:lnSpc>
                <a:spcPct val="150000"/>
              </a:lnSpc>
            </a:pP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Append Only WORM -</a:t>
            </a:r>
            <a:endParaRPr lang="ko-KR" altLang="en-US" sz="1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46362EB-3725-187C-86E3-84D3F4E603A0}"/>
              </a:ext>
            </a:extLst>
          </p:cNvPr>
          <p:cNvSpPr/>
          <p:nvPr/>
        </p:nvSpPr>
        <p:spPr>
          <a:xfrm>
            <a:off x="7111877" y="5679945"/>
            <a:ext cx="4398378" cy="5626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5250" algn="ctr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특수삭제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(Privileged Delete) 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삭제 불가 로그</a:t>
            </a:r>
            <a:endParaRPr lang="en-US" altLang="ko-KR" sz="1400" b="1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보존기간 경과 전 자료 폐기  및 폐기 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LOG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삭제 방지 기능 제공 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endParaRPr lang="ko-KR" altLang="en-US" sz="1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28" name="사각형: 잘린 한쪽 모서리 1027">
            <a:extLst>
              <a:ext uri="{FF2B5EF4-FFF2-40B4-BE49-F238E27FC236}">
                <a16:creationId xmlns:a16="http://schemas.microsoft.com/office/drawing/2014/main" id="{7332AF6E-2877-A727-C2C3-E8886CAD861B}"/>
              </a:ext>
            </a:extLst>
          </p:cNvPr>
          <p:cNvSpPr/>
          <p:nvPr/>
        </p:nvSpPr>
        <p:spPr>
          <a:xfrm>
            <a:off x="538223" y="1120460"/>
            <a:ext cx="4942390" cy="376045"/>
          </a:xfrm>
          <a:prstGeom prst="snip1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/>
              <a:t>일반 </a:t>
            </a:r>
            <a:r>
              <a:rPr lang="en-US" altLang="ko-KR" sz="1400" b="1" dirty="0"/>
              <a:t>NAS </a:t>
            </a:r>
            <a:r>
              <a:rPr lang="ko-KR" altLang="en-US" sz="1400" b="1" dirty="0"/>
              <a:t>스토리지 기능</a:t>
            </a:r>
          </a:p>
        </p:txBody>
      </p:sp>
      <p:sp>
        <p:nvSpPr>
          <p:cNvPr id="1029" name="사각형: 잘린 한쪽 모서리 1028">
            <a:extLst>
              <a:ext uri="{FF2B5EF4-FFF2-40B4-BE49-F238E27FC236}">
                <a16:creationId xmlns:a16="http://schemas.microsoft.com/office/drawing/2014/main" id="{97D2029D-2CFF-F4F2-5198-A3757FD7756F}"/>
              </a:ext>
            </a:extLst>
          </p:cNvPr>
          <p:cNvSpPr/>
          <p:nvPr/>
        </p:nvSpPr>
        <p:spPr>
          <a:xfrm>
            <a:off x="6533906" y="1116857"/>
            <a:ext cx="4942390" cy="376045"/>
          </a:xfrm>
          <a:prstGeom prst="snip1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/>
              <a:t>보안 </a:t>
            </a:r>
            <a:r>
              <a:rPr lang="en-US" altLang="ko-KR" sz="1400" b="1" dirty="0"/>
              <a:t>WORM(Write-Once Read-Many) </a:t>
            </a:r>
            <a:r>
              <a:rPr lang="ko-KR" altLang="en-US" sz="1400" b="1" dirty="0"/>
              <a:t>스토리지 기능</a:t>
            </a:r>
          </a:p>
        </p:txBody>
      </p:sp>
      <p:graphicFrame>
        <p:nvGraphicFramePr>
          <p:cNvPr id="1030" name="표 1029">
            <a:extLst>
              <a:ext uri="{FF2B5EF4-FFF2-40B4-BE49-F238E27FC236}">
                <a16:creationId xmlns:a16="http://schemas.microsoft.com/office/drawing/2014/main" id="{C14F1EEB-48F0-31C5-FDA0-B8F57FE84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088953"/>
              </p:ext>
            </p:extLst>
          </p:nvPr>
        </p:nvGraphicFramePr>
        <p:xfrm>
          <a:off x="549798" y="1570185"/>
          <a:ext cx="4919239" cy="4933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3214">
                  <a:extLst>
                    <a:ext uri="{9D8B030D-6E8A-4147-A177-3AD203B41FA5}">
                      <a16:colId xmlns:a16="http://schemas.microsoft.com/office/drawing/2014/main" val="2188867896"/>
                    </a:ext>
                  </a:extLst>
                </a:gridCol>
                <a:gridCol w="3646025">
                  <a:extLst>
                    <a:ext uri="{9D8B030D-6E8A-4147-A177-3AD203B41FA5}">
                      <a16:colId xmlns:a16="http://schemas.microsoft.com/office/drawing/2014/main" val="3219702850"/>
                    </a:ext>
                  </a:extLst>
                </a:gridCol>
              </a:tblGrid>
              <a:tr h="270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</a:rPr>
                        <a:t>주요 기능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상세 설명</a:t>
                      </a: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313175"/>
                  </a:ext>
                </a:extLst>
              </a:tr>
              <a:tr h="270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스토리지 </a:t>
                      </a:r>
                      <a:r>
                        <a:rPr kumimoji="1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OS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64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비트 리눅스 기반 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NAS &amp; WORM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스토리지 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OS (GS 1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등급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916502"/>
                  </a:ext>
                </a:extLst>
              </a:tr>
              <a:tr h="270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파일시스템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64-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비트 </a:t>
                      </a:r>
                      <a:r>
                        <a:rPr lang="ko-KR" altLang="en-US" sz="900" b="0" dirty="0" err="1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저널링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 파일시스템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신뢰성 및 빠른 복구 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290554"/>
                  </a:ext>
                </a:extLst>
              </a:tr>
              <a:tr h="270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지원 프로토콜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CIFS, NFS, HTTP, FTP, SFTP, iSCSI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6844244"/>
                  </a:ext>
                </a:extLst>
              </a:tr>
              <a:tr h="4440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디렉토리 서비스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액티브 디렉토리 서비스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마이크로소프트 도메인 컨트롤러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, NIS, DNS, WINS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931363"/>
                  </a:ext>
                </a:extLst>
              </a:tr>
              <a:tr h="270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관리 도구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HTTPS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접속 웹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기반 관리도구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명령어 기반 관리 도구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(CLI)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753094"/>
                  </a:ext>
                </a:extLst>
              </a:tr>
              <a:tr h="90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볼륨 관리 </a:t>
                      </a:r>
                      <a:endParaRPr kumimoji="1" lang="en-US" altLang="ko-KR" sz="100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복제 및 </a:t>
                      </a:r>
                      <a:r>
                        <a:rPr kumimoji="1" lang="en-US" altLang="ko-KR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H.A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최대 볼륨 크기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: 8EB/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볼륨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스냅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b="0" dirty="0" err="1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샷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동적 볼륨 확장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휴지통 기능</a:t>
                      </a:r>
                    </a:p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S/W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및 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H/W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기반 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RAID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지원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(0,1, 3, 5, 6, 10, 60)</a:t>
                      </a:r>
                      <a:endParaRPr lang="ko-KR" altLang="en-US" sz="900" b="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볼륨 실시간 암호화 기능 제공 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(AES 256)</a:t>
                      </a:r>
                    </a:p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원격 볼륨 복제 기능 제공 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실시간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스케줄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및 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H.A</a:t>
                      </a:r>
                      <a:endParaRPr lang="ko-KR" altLang="en-US" sz="900" b="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047089"/>
                  </a:ext>
                </a:extLst>
              </a:tr>
              <a:tr h="270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계정 관리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사용자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그룹 관리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2275"/>
                  </a:ext>
                </a:extLst>
              </a:tr>
              <a:tr h="270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액세스 제어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ACL (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액세스 컨트롤 리스트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b="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124065"/>
                  </a:ext>
                </a:extLst>
              </a:tr>
              <a:tr h="270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쿼터 관리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사용자 및 그룹에 대한 사용량 제한 쿼터 설정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982792"/>
                  </a:ext>
                </a:extLst>
              </a:tr>
              <a:tr h="270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네트워크 관리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채널 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Bonding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(Bandwidth Aggregation, NIC Fail-Over)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304138"/>
                  </a:ext>
                </a:extLst>
              </a:tr>
              <a:tr h="270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성능 관리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CPU,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네트워크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디스크 성능 모니터링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7030862"/>
                  </a:ext>
                </a:extLst>
              </a:tr>
              <a:tr h="270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IP-SAN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논리적 볼륨 기반 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iSCSI TARGET, iSCSI INITIATOR 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기능 지원</a:t>
                      </a:r>
                      <a:endParaRPr lang="en-US" altLang="ko-KR" sz="900" b="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105413"/>
                  </a:ext>
                </a:extLst>
              </a:tr>
              <a:tr h="270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이벤트 </a:t>
                      </a:r>
                      <a:r>
                        <a:rPr kumimoji="1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Alert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79375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E-Mail</a:t>
                      </a:r>
                      <a:r>
                        <a:rPr lang="ko-KR" altLang="en-US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Alert, SNMP Trap</a:t>
                      </a:r>
                    </a:p>
                  </a:txBody>
                  <a:tcPr marL="91439" marR="91439" marT="45723" marB="45723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389386"/>
                  </a:ext>
                </a:extLst>
              </a:tr>
            </a:tbl>
          </a:graphicData>
        </a:graphic>
      </p:graphicFrame>
      <p:sp>
        <p:nvSpPr>
          <p:cNvPr id="1031" name="사각형: 잘린 한쪽 모서리 1030">
            <a:extLst>
              <a:ext uri="{FF2B5EF4-FFF2-40B4-BE49-F238E27FC236}">
                <a16:creationId xmlns:a16="http://schemas.microsoft.com/office/drawing/2014/main" id="{0AD9ACF4-475D-3DF3-9D0F-F5AC34D9933F}"/>
              </a:ext>
            </a:extLst>
          </p:cNvPr>
          <p:cNvSpPr/>
          <p:nvPr/>
        </p:nvSpPr>
        <p:spPr>
          <a:xfrm>
            <a:off x="6533906" y="1605419"/>
            <a:ext cx="486140" cy="563187"/>
          </a:xfrm>
          <a:prstGeom prst="snip1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1</a:t>
            </a:r>
            <a:endParaRPr lang="ko-KR" altLang="en-US" sz="1400" b="1" dirty="0"/>
          </a:p>
        </p:txBody>
      </p:sp>
      <p:sp>
        <p:nvSpPr>
          <p:cNvPr id="1033" name="사각형: 잘린 한쪽 모서리 1032">
            <a:extLst>
              <a:ext uri="{FF2B5EF4-FFF2-40B4-BE49-F238E27FC236}">
                <a16:creationId xmlns:a16="http://schemas.microsoft.com/office/drawing/2014/main" id="{0F3869F0-BCEF-A781-29C6-1E978A9615E5}"/>
              </a:ext>
            </a:extLst>
          </p:cNvPr>
          <p:cNvSpPr/>
          <p:nvPr/>
        </p:nvSpPr>
        <p:spPr>
          <a:xfrm>
            <a:off x="6533906" y="2390815"/>
            <a:ext cx="486140" cy="563187"/>
          </a:xfrm>
          <a:prstGeom prst="snip1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2</a:t>
            </a:r>
            <a:endParaRPr lang="ko-KR" altLang="en-US" sz="1400" b="1" dirty="0"/>
          </a:p>
        </p:txBody>
      </p:sp>
      <p:sp>
        <p:nvSpPr>
          <p:cNvPr id="1034" name="사각형: 잘린 한쪽 모서리 1033">
            <a:extLst>
              <a:ext uri="{FF2B5EF4-FFF2-40B4-BE49-F238E27FC236}">
                <a16:creationId xmlns:a16="http://schemas.microsoft.com/office/drawing/2014/main" id="{FC1DC009-B845-7D47-ABB0-22C30A1F8A1A}"/>
              </a:ext>
            </a:extLst>
          </p:cNvPr>
          <p:cNvSpPr/>
          <p:nvPr/>
        </p:nvSpPr>
        <p:spPr>
          <a:xfrm>
            <a:off x="6531978" y="3210923"/>
            <a:ext cx="486140" cy="563187"/>
          </a:xfrm>
          <a:prstGeom prst="snip1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3</a:t>
            </a:r>
            <a:endParaRPr lang="ko-KR" altLang="en-US" sz="1400" b="1" dirty="0"/>
          </a:p>
        </p:txBody>
      </p:sp>
      <p:sp>
        <p:nvSpPr>
          <p:cNvPr id="1035" name="사각형: 잘린 한쪽 모서리 1034">
            <a:extLst>
              <a:ext uri="{FF2B5EF4-FFF2-40B4-BE49-F238E27FC236}">
                <a16:creationId xmlns:a16="http://schemas.microsoft.com/office/drawing/2014/main" id="{B702A19F-029C-1A39-6107-CFC83F14A8DE}"/>
              </a:ext>
            </a:extLst>
          </p:cNvPr>
          <p:cNvSpPr/>
          <p:nvPr/>
        </p:nvSpPr>
        <p:spPr>
          <a:xfrm>
            <a:off x="6531978" y="4042563"/>
            <a:ext cx="486140" cy="563187"/>
          </a:xfrm>
          <a:prstGeom prst="snip1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4</a:t>
            </a:r>
            <a:endParaRPr lang="ko-KR" altLang="en-US" sz="1400" b="1" dirty="0"/>
          </a:p>
        </p:txBody>
      </p:sp>
      <p:sp>
        <p:nvSpPr>
          <p:cNvPr id="1036" name="사각형: 잘린 한쪽 모서리 1035">
            <a:extLst>
              <a:ext uri="{FF2B5EF4-FFF2-40B4-BE49-F238E27FC236}">
                <a16:creationId xmlns:a16="http://schemas.microsoft.com/office/drawing/2014/main" id="{24755290-8D80-061B-A7A0-CDF5EC685389}"/>
              </a:ext>
            </a:extLst>
          </p:cNvPr>
          <p:cNvSpPr/>
          <p:nvPr/>
        </p:nvSpPr>
        <p:spPr>
          <a:xfrm>
            <a:off x="6531978" y="4879605"/>
            <a:ext cx="486140" cy="563187"/>
          </a:xfrm>
          <a:prstGeom prst="snip1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5</a:t>
            </a:r>
            <a:endParaRPr lang="ko-KR" altLang="en-US" sz="1400" b="1" dirty="0"/>
          </a:p>
        </p:txBody>
      </p:sp>
      <p:sp>
        <p:nvSpPr>
          <p:cNvPr id="1037" name="사각형: 잘린 한쪽 모서리 1036">
            <a:extLst>
              <a:ext uri="{FF2B5EF4-FFF2-40B4-BE49-F238E27FC236}">
                <a16:creationId xmlns:a16="http://schemas.microsoft.com/office/drawing/2014/main" id="{C9D6B05E-2A8D-8513-D19E-337B7DCB1C0F}"/>
              </a:ext>
            </a:extLst>
          </p:cNvPr>
          <p:cNvSpPr/>
          <p:nvPr/>
        </p:nvSpPr>
        <p:spPr>
          <a:xfrm>
            <a:off x="6531978" y="5679390"/>
            <a:ext cx="486140" cy="563187"/>
          </a:xfrm>
          <a:prstGeom prst="snip1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6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61481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" y="131582"/>
            <a:ext cx="90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보안 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WORM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스토리지 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주요 용도 및 시장</a:t>
            </a:r>
          </a:p>
        </p:txBody>
      </p:sp>
      <p:sp>
        <p:nvSpPr>
          <p:cNvPr id="44" name="직사각형 43"/>
          <p:cNvSpPr/>
          <p:nvPr/>
        </p:nvSpPr>
        <p:spPr>
          <a:xfrm>
            <a:off x="518540" y="1070991"/>
            <a:ext cx="5205604" cy="8872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95250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로그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이력 원본 보존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내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외부 침입자 증거 인멸 방지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보안사고 추적용 로그 원본 보존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감사로그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내부통제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부인 방지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로그 신뢰성 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6236208" y="1070991"/>
            <a:ext cx="5207127" cy="8872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95250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랜섬웨어 대비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안전한 백업</a:t>
            </a:r>
            <a:endParaRPr lang="en-US" altLang="ko-KR" sz="1400" b="1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백업 데이터 삭제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암호화 방지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백업 데이터 오프라인 효과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테이프의 안정성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+100%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복원성</a:t>
            </a:r>
            <a:endParaRPr lang="ko-KR" altLang="en-US" sz="9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6236208" y="3272522"/>
            <a:ext cx="5207127" cy="8345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95250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공공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 부문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각종 기록물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대통령 기록관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국가기록원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표준기록관리시스템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각종 스캔 데이터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장기 보존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활용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학적부 장기 보존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518540" y="3277102"/>
            <a:ext cx="5205604" cy="8401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95250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콜</a:t>
            </a: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센터 </a:t>
            </a:r>
            <a:r>
              <a:rPr lang="ko-KR" altLang="en-US" sz="1400" b="1" dirty="0" err="1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녹취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기록 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보험 계약 녹취 등 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법적으로 원본 보존 필요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각종 분쟁 대비 원본 보존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증명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6236208" y="2195323"/>
            <a:ext cx="5207127" cy="8401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95250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법적 규정 및 컴플라이언스</a:t>
            </a:r>
            <a:endParaRPr lang="en-US" altLang="ko-KR" sz="1400" b="1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개인정보접속기록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공공마이데이터 보안저장소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(PDS)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SCADA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망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OT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망 로그</a:t>
            </a:r>
            <a:endParaRPr lang="ko-KR" altLang="en-US" sz="9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518540" y="2163620"/>
            <a:ext cx="5205604" cy="8452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95250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금융 부문 각종 기록물</a:t>
            </a:r>
            <a:endParaRPr lang="en-US" altLang="ko-KR" sz="1400" b="1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인터넷 은행 거래기록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비대면 거래 기록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페이퍼리스 업무 기록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수표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어음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계약서 등 스캔 데이터 </a:t>
            </a:r>
          </a:p>
        </p:txBody>
      </p:sp>
      <p:sp>
        <p:nvSpPr>
          <p:cNvPr id="60" name="직사각형 59"/>
          <p:cNvSpPr/>
          <p:nvPr/>
        </p:nvSpPr>
        <p:spPr>
          <a:xfrm>
            <a:off x="6236208" y="4375023"/>
            <a:ext cx="5207127" cy="850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95250">
              <a:lnSpc>
                <a:spcPct val="150000"/>
              </a:lnSpc>
            </a:pPr>
            <a:r>
              <a:rPr lang="en-US" altLang="ko-KR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CCTV </a:t>
            </a: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관제 센터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영상 기록물 삭제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변조 방지 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이벤트 기록 보존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CCTV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조작 이력 원본 보존 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내부통제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감사로그</a:t>
            </a:r>
          </a:p>
        </p:txBody>
      </p:sp>
      <p:sp>
        <p:nvSpPr>
          <p:cNvPr id="61" name="직사각형 60"/>
          <p:cNvSpPr/>
          <p:nvPr/>
        </p:nvSpPr>
        <p:spPr>
          <a:xfrm>
            <a:off x="518540" y="4325203"/>
            <a:ext cx="5205604" cy="9084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95250">
              <a:lnSpc>
                <a:spcPct val="150000"/>
              </a:lnSpc>
            </a:pPr>
            <a:r>
              <a:rPr lang="ko-KR" altLang="en-US" sz="16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연구소 및 연구기관</a:t>
            </a:r>
            <a:endParaRPr lang="en-US" altLang="ko-KR" sz="1600" b="1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각종 실험 및 계측 데이터 원본 보존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랜섬웨어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대비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우발적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악의적 연구 자산 훼손 대비</a:t>
            </a:r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8490" y="1370200"/>
            <a:ext cx="755524" cy="4356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pic>
        <p:nvPicPr>
          <p:cNvPr id="72" name="그림 7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17" y="3401202"/>
            <a:ext cx="662948" cy="59193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pic>
        <p:nvPicPr>
          <p:cNvPr id="73" name="그림 72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053" y="2298880"/>
            <a:ext cx="708960" cy="6330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pic>
        <p:nvPicPr>
          <p:cNvPr id="74" name="그림 73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92" y="3429056"/>
            <a:ext cx="660704" cy="589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pic>
        <p:nvPicPr>
          <p:cNvPr id="75" name="그림 74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140" y="2310708"/>
            <a:ext cx="617206" cy="5510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pic>
        <p:nvPicPr>
          <p:cNvPr id="76" name="그림 75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0" y="4561972"/>
            <a:ext cx="657999" cy="5875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pic>
        <p:nvPicPr>
          <p:cNvPr id="77" name="그림 76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90" y="4442496"/>
            <a:ext cx="751293" cy="6708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pic>
        <p:nvPicPr>
          <p:cNvPr id="78" name="그림 77"/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0" y="1196279"/>
            <a:ext cx="713077" cy="6366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sp>
        <p:nvSpPr>
          <p:cNvPr id="79" name="직사각형 78"/>
          <p:cNvSpPr/>
          <p:nvPr/>
        </p:nvSpPr>
        <p:spPr>
          <a:xfrm>
            <a:off x="6236208" y="5483213"/>
            <a:ext cx="5207127" cy="9084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95250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기타 응용 분야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</a:t>
            </a:r>
            <a:r>
              <a:rPr lang="ko-KR" altLang="en-US" sz="1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팩토리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각종 센서 데이터 감사용 보관</a:t>
            </a:r>
            <a:endParaRPr lang="en-US" altLang="ko-KR" sz="1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메일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메신저 </a:t>
            </a:r>
            <a:r>
              <a:rPr lang="ko-KR" altLang="en-US" sz="1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아카이빙</a:t>
            </a:r>
            <a:endParaRPr lang="en-US" altLang="ko-KR" sz="1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6375" b="16375"/>
          <a:stretch/>
        </p:blipFill>
        <p:spPr>
          <a:xfrm>
            <a:off x="10510064" y="5774443"/>
            <a:ext cx="666020" cy="3999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7E7706B-104C-139F-C4A8-3EC280F56CC9}"/>
              </a:ext>
            </a:extLst>
          </p:cNvPr>
          <p:cNvSpPr/>
          <p:nvPr/>
        </p:nvSpPr>
        <p:spPr>
          <a:xfrm>
            <a:off x="518540" y="5507535"/>
            <a:ext cx="5205604" cy="83053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95250">
              <a:lnSpc>
                <a:spcPct val="150000"/>
              </a:lnSpc>
            </a:pPr>
            <a:r>
              <a:rPr lang="ko-KR" altLang="en-US" sz="14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의료 분야 데이터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ISMS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인증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개인정보접속 기록</a:t>
            </a:r>
          </a:p>
          <a:p>
            <a:pPr marL="352425" indent="-1714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각종 진료 기록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원본 영상 자료 보존 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랜섬웨어 대비 백업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B898DA7-D177-C46F-9857-30AA1230FB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19" y="5821396"/>
            <a:ext cx="578658" cy="5166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74218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4F254D98-FAA9-E209-20E7-672FC36A908F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9104521" y="5020946"/>
            <a:ext cx="0" cy="343598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FCDA767A-62D4-976C-A25C-DB2B493D5F44}"/>
              </a:ext>
            </a:extLst>
          </p:cNvPr>
          <p:cNvCxnSpPr>
            <a:cxnSpLocks/>
          </p:cNvCxnSpPr>
          <p:nvPr/>
        </p:nvCxnSpPr>
        <p:spPr>
          <a:xfrm>
            <a:off x="9542942" y="5039042"/>
            <a:ext cx="986373" cy="360567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id="{F2A34592-E0FF-E901-F277-CFEA9D07691C}"/>
              </a:ext>
            </a:extLst>
          </p:cNvPr>
          <p:cNvCxnSpPr>
            <a:cxnSpLocks/>
          </p:cNvCxnSpPr>
          <p:nvPr/>
        </p:nvCxnSpPr>
        <p:spPr>
          <a:xfrm flipH="1">
            <a:off x="9432927" y="4985800"/>
            <a:ext cx="1070860" cy="37874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5">
            <a:extLst>
              <a:ext uri="{FF2B5EF4-FFF2-40B4-BE49-F238E27FC236}">
                <a16:creationId xmlns:a16="http://schemas.microsoft.com/office/drawing/2014/main" id="{FFD7F852-4F4B-5B80-3BEC-845F66C51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71" y1="25000" x2="3571" y2="95833"/>
                        <a14:foregroundMark x1="8929" y1="98611" x2="99405" y2="97222"/>
                        <a14:foregroundMark x1="95833" y1="26389" x2="94643" y2="97222"/>
                        <a14:foregroundMark x1="5952" y1="18056" x2="18452" y2="0"/>
                        <a14:foregroundMark x1="78571" y1="1389" x2="92857" y2="19444"/>
                        <a14:foregroundMark x1="17857" y1="9722" x2="79762" y2="6944"/>
                        <a14:backgroundMark x1="595" y1="15278" x2="7143" y2="13889"/>
                        <a14:backgroundMark x1="8333" y1="13889" x2="16667" y2="0"/>
                        <a14:backgroundMark x1="91071" y1="15278" x2="97619" y2="13889"/>
                        <a14:backgroundMark x1="90476" y1="13889" x2="79167" y2="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" t="4035" r="2175" b="3618"/>
          <a:stretch/>
        </p:blipFill>
        <p:spPr bwMode="auto">
          <a:xfrm>
            <a:off x="2946930" y="5816150"/>
            <a:ext cx="1416824" cy="63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95346BD8-4F80-E4B8-D15C-6B709907D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71" y1="25000" x2="3571" y2="95833"/>
                        <a14:foregroundMark x1="8929" y1="98611" x2="99405" y2="97222"/>
                        <a14:foregroundMark x1="95833" y1="26389" x2="94643" y2="97222"/>
                        <a14:foregroundMark x1="5952" y1="18056" x2="18452" y2="0"/>
                        <a14:foregroundMark x1="78571" y1="1389" x2="92857" y2="19444"/>
                        <a14:foregroundMark x1="17857" y1="9722" x2="79762" y2="6944"/>
                        <a14:backgroundMark x1="595" y1="15278" x2="7143" y2="13889"/>
                        <a14:backgroundMark x1="8333" y1="13889" x2="16667" y2="0"/>
                        <a14:backgroundMark x1="91071" y1="15278" x2="97619" y2="13889"/>
                        <a14:backgroundMark x1="90476" y1="13889" x2="79167" y2="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" t="4035" r="2175" b="3618"/>
          <a:stretch/>
        </p:blipFill>
        <p:spPr bwMode="auto">
          <a:xfrm>
            <a:off x="2938468" y="5039042"/>
            <a:ext cx="1416824" cy="63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6344" y="131582"/>
            <a:ext cx="90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물리적 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WORM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스토리지</a:t>
            </a:r>
          </a:p>
        </p:txBody>
      </p:sp>
      <p:sp>
        <p:nvSpPr>
          <p:cNvPr id="34" name="사다리꼴 33"/>
          <p:cNvSpPr/>
          <p:nvPr/>
        </p:nvSpPr>
        <p:spPr>
          <a:xfrm rot="5400000">
            <a:off x="2204216" y="1173351"/>
            <a:ext cx="1052010" cy="667468"/>
          </a:xfrm>
          <a:prstGeom prst="trapezoid">
            <a:avLst>
              <a:gd name="adj" fmla="val 127948"/>
            </a:avLst>
          </a:prstGeom>
          <a:gradFill flip="none" rotWithShape="1">
            <a:gsLst>
              <a:gs pos="100000">
                <a:schemeClr val="accent3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46000">
                <a:schemeClr val="bg1">
                  <a:lumMod val="75000"/>
                </a:schemeClr>
              </a:gs>
              <a:gs pos="3000">
                <a:schemeClr val="bg1">
                  <a:lumMod val="65000"/>
                </a:schemeClr>
              </a:gs>
            </a:gsLst>
            <a:lin ang="5400000" scaled="1"/>
            <a:tileRect/>
          </a:gradFill>
          <a:ln w="6350">
            <a:solidFill>
              <a:schemeClr val="bg1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Rix고딕 B" panose="02020603020101020101" pitchFamily="18" charset="-127"/>
              <a:ea typeface="Rix고딕 B" panose="02020603020101020101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19119" y="981074"/>
            <a:ext cx="8825021" cy="105201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ko-KR"/>
            </a:defPPr>
            <a:lvl2pPr marL="355600" lvl="1" indent="-177800">
              <a:lnSpc>
                <a:spcPct val="150000"/>
              </a:lnSpc>
              <a:buFont typeface="Arial" panose="020B0604020202020204" pitchFamily="34" charset="0"/>
              <a:buChar char="•"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</a:defRPr>
            </a:lvl2pPr>
          </a:lstStyle>
          <a:p>
            <a:pPr marL="265113" lvl="1" indent="-179388"/>
            <a:r>
              <a:rPr lang="en-US" altLang="ko-KR" sz="1200" b="1" dirty="0"/>
              <a:t>19</a:t>
            </a:r>
            <a:r>
              <a:rPr lang="ko-KR" altLang="en-US" sz="1200" b="1" dirty="0"/>
              <a:t>인치 산업 표준 </a:t>
            </a:r>
            <a:r>
              <a:rPr lang="ko-KR" altLang="en-US" sz="1200" b="1" dirty="0" err="1"/>
              <a:t>랙</a:t>
            </a:r>
            <a:r>
              <a:rPr lang="en-US" altLang="ko-KR" sz="1200" b="1" dirty="0"/>
              <a:t>-</a:t>
            </a:r>
            <a:r>
              <a:rPr lang="ko-KR" altLang="en-US" sz="1200" b="1" dirty="0"/>
              <a:t>마운트 타입의 고성능 대용량 </a:t>
            </a:r>
            <a:r>
              <a:rPr lang="en-US" altLang="ko-KR" sz="1200" b="1" dirty="0"/>
              <a:t>WORM </a:t>
            </a:r>
            <a:r>
              <a:rPr lang="ko-KR" altLang="en-US" sz="1200" b="1" dirty="0"/>
              <a:t>스토리지 시스템</a:t>
            </a:r>
            <a:endParaRPr lang="en-US" altLang="ko-KR" sz="1200" b="1" dirty="0"/>
          </a:p>
          <a:p>
            <a:pPr marL="265113" lvl="1" indent="-179388"/>
            <a:r>
              <a:rPr lang="en-US" altLang="ko-KR" sz="1200" b="1" dirty="0"/>
              <a:t>FAN, </a:t>
            </a:r>
            <a:r>
              <a:rPr lang="ko-KR" altLang="en-US" sz="1200" b="1" dirty="0"/>
              <a:t>전원 장치 등 주요 하드웨어 파트 이중화를</a:t>
            </a:r>
            <a:r>
              <a:rPr lang="en-US" altLang="ko-KR" sz="1200" b="1" dirty="0"/>
              <a:t> </a:t>
            </a:r>
            <a:r>
              <a:rPr lang="ko-KR" altLang="en-US" sz="1200" b="1" dirty="0"/>
              <a:t>통한 신뢰성 보장</a:t>
            </a:r>
          </a:p>
          <a:p>
            <a:pPr marL="265113" lvl="1" indent="-179388"/>
            <a:r>
              <a:rPr lang="ko-KR" altLang="en-US" sz="1200" b="1" dirty="0"/>
              <a:t>고성능 멀티</a:t>
            </a:r>
            <a:r>
              <a:rPr lang="en-US" altLang="ko-KR" sz="1200" b="1" dirty="0"/>
              <a:t>-</a:t>
            </a:r>
            <a:r>
              <a:rPr lang="ko-KR" altLang="en-US" sz="1200" b="1" dirty="0"/>
              <a:t>코어 </a:t>
            </a:r>
            <a:r>
              <a:rPr lang="en-US" altLang="ko-KR" sz="1200" b="1" dirty="0"/>
              <a:t>Intel Xeon CPU </a:t>
            </a:r>
            <a:r>
              <a:rPr lang="ko-KR" altLang="en-US" sz="1200" b="1" dirty="0"/>
              <a:t>장착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고성능 하드웨어 기반 </a:t>
            </a:r>
            <a:r>
              <a:rPr lang="en-US" altLang="ko-KR" sz="1200" b="1" dirty="0"/>
              <a:t>RAID </a:t>
            </a:r>
            <a:r>
              <a:rPr lang="ko-KR" altLang="en-US" sz="1200" b="1" dirty="0"/>
              <a:t>제어기 장착</a:t>
            </a:r>
            <a:r>
              <a:rPr lang="en-US" altLang="ko-KR" sz="1200" b="1" dirty="0"/>
              <a:t>, JBOD </a:t>
            </a:r>
            <a:r>
              <a:rPr lang="ko-KR" altLang="en-US" sz="1200" b="1" dirty="0"/>
              <a:t>추가 구성을 통한 용량 확장</a:t>
            </a:r>
          </a:p>
          <a:p>
            <a:pPr marL="265113" lvl="1" indent="-179388"/>
            <a:r>
              <a:rPr lang="ko-KR" altLang="en-US" sz="1200" b="1" dirty="0"/>
              <a:t>실시간 복제 및 </a:t>
            </a:r>
            <a:r>
              <a:rPr lang="en-US" altLang="ko-KR" sz="1200" b="1" dirty="0"/>
              <a:t>HA </a:t>
            </a:r>
            <a:r>
              <a:rPr lang="ko-KR" altLang="en-US" sz="1200" b="1" dirty="0"/>
              <a:t>기능을 통한 고 가용성 보장</a:t>
            </a:r>
            <a:endParaRPr lang="en-US" altLang="ko-KR" sz="1200" b="1" dirty="0"/>
          </a:p>
        </p:txBody>
      </p:sp>
      <p:sp>
        <p:nvSpPr>
          <p:cNvPr id="43" name="모서리가 둥근 직사각형 42"/>
          <p:cNvSpPr/>
          <p:nvPr/>
        </p:nvSpPr>
        <p:spPr>
          <a:xfrm>
            <a:off x="529968" y="981075"/>
            <a:ext cx="1866520" cy="1052013"/>
          </a:xfrm>
          <a:prstGeom prst="roundRect">
            <a:avLst>
              <a:gd name="adj" fmla="val 1118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lIns="36000" rIns="3600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>
                <a:solidFill>
                  <a:srgbClr val="FFC000"/>
                </a:solidFill>
                <a:latin typeface="맑은 고딕" panose="020B0503020000020004" pitchFamily="50" charset="-127"/>
              </a:rPr>
              <a:t>엔터프라이즈 </a:t>
            </a:r>
            <a:r>
              <a:rPr lang="en-US" altLang="ko-KR" b="1" dirty="0">
                <a:solidFill>
                  <a:srgbClr val="FFC000"/>
                </a:solidFill>
                <a:latin typeface="맑은 고딕" panose="020B0503020000020004" pitchFamily="50" charset="-127"/>
              </a:rPr>
              <a:t>WORM </a:t>
            </a:r>
            <a:r>
              <a:rPr lang="ko-KR" altLang="en-US" b="1" dirty="0">
                <a:solidFill>
                  <a:srgbClr val="FFC000"/>
                </a:solidFill>
                <a:latin typeface="맑은 고딕" panose="020B0503020000020004" pitchFamily="50" charset="-127"/>
              </a:rPr>
              <a:t>스토리지</a:t>
            </a: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24267" r="13772" b="24267"/>
          <a:stretch/>
        </p:blipFill>
        <p:spPr>
          <a:xfrm>
            <a:off x="9672316" y="932604"/>
            <a:ext cx="1346374" cy="574477"/>
          </a:xfrm>
          <a:prstGeom prst="rect">
            <a:avLst/>
          </a:prstGeom>
        </p:spPr>
      </p:pic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6F504C48-9221-7501-D0C3-11FBFD331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922667"/>
              </p:ext>
            </p:extLst>
          </p:nvPr>
        </p:nvGraphicFramePr>
        <p:xfrm>
          <a:off x="529968" y="2134866"/>
          <a:ext cx="10914172" cy="2169161"/>
        </p:xfrm>
        <a:graphic>
          <a:graphicData uri="http://schemas.openxmlformats.org/drawingml/2006/table">
            <a:tbl>
              <a:tblPr/>
              <a:tblGrid>
                <a:gridCol w="936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1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5865">
                  <a:extLst>
                    <a:ext uri="{9D8B030D-6E8A-4147-A177-3AD203B41FA5}">
                      <a16:colId xmlns:a16="http://schemas.microsoft.com/office/drawing/2014/main" val="1906814713"/>
                    </a:ext>
                  </a:extLst>
                </a:gridCol>
                <a:gridCol w="2058016">
                  <a:extLst>
                    <a:ext uri="{9D8B030D-6E8A-4147-A177-3AD203B41FA5}">
                      <a16:colId xmlns:a16="http://schemas.microsoft.com/office/drawing/2014/main" val="2315401963"/>
                    </a:ext>
                  </a:extLst>
                </a:gridCol>
                <a:gridCol w="26342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0425"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모델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DF4200-12WE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DF4200-24WE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DF4200-36WE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DF4200-WG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021"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형상 및 크기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425"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크기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2U/12 Disk Bay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4U/24</a:t>
                      </a:r>
                      <a:r>
                        <a:rPr lang="en-US" sz="11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Disk Bay</a:t>
                      </a:r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4U/36</a:t>
                      </a:r>
                      <a:r>
                        <a:rPr lang="en-US" sz="11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Disk Bay</a:t>
                      </a:r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WORM</a:t>
                      </a:r>
                      <a:r>
                        <a:rPr lang="en-US" sz="1100" b="1" baseline="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 Storage Gateway (2U)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425">
                <a:tc rowSpan="4"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디스크</a:t>
                      </a:r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Type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기본 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NL-SAS 7.2K</a:t>
                      </a:r>
                      <a:r>
                        <a:rPr lang="en-US" altLang="ko-KR" sz="11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RPM / </a:t>
                      </a:r>
                      <a:r>
                        <a:rPr lang="ko-KR" altLang="en-US" sz="11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옵션</a:t>
                      </a:r>
                      <a:r>
                        <a:rPr lang="en-US" altLang="ko-KR" sz="11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SSD </a:t>
                      </a:r>
                      <a:r>
                        <a:rPr lang="ko-KR" altLang="en-US" sz="11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선택 가능</a:t>
                      </a:r>
                      <a:endParaRPr lang="ko-KR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pPr algn="l" latinLnBrk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1100" b="0" u="sng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SAN</a:t>
                      </a:r>
                      <a:r>
                        <a:rPr lang="ko-KR" altLang="en-US" sz="1100" b="0" u="sng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을 통한 외장 </a:t>
                      </a:r>
                      <a:r>
                        <a:rPr lang="en-US" altLang="ko-KR" sz="1100" b="0" u="sng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RAID </a:t>
                      </a:r>
                      <a:r>
                        <a:rPr lang="ko-KR" altLang="en-US" sz="1100" b="0" u="sng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접속 지원</a:t>
                      </a:r>
                      <a:endParaRPr lang="en-US" altLang="ko-KR" sz="1100" b="0" u="sng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90488" indent="-90488" algn="l" latinLnBrk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16Gb</a:t>
                      </a:r>
                      <a:r>
                        <a:rPr lang="en-US" altLang="ko-KR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Dual Port FC HBA x 2EA</a:t>
                      </a:r>
                    </a:p>
                    <a:p>
                      <a:pPr marL="90488" indent="-90488" algn="l" latinLnBrk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고객 보유 </a:t>
                      </a:r>
                      <a:r>
                        <a:rPr lang="en-US" altLang="ko-KR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SAN </a:t>
                      </a:r>
                      <a:r>
                        <a:rPr lang="ko-KR" alt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스토리지 활용 가능</a:t>
                      </a:r>
                      <a:endParaRPr lang="en-US" altLang="ko-KR" sz="11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기본용량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24TB ~ 216TB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48TB ~ 432TB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72TB ~ 648TB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확장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옵션</a:t>
                      </a:r>
                      <a:endParaRPr lang="ko-KR" alt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24</a:t>
                      </a:r>
                      <a:r>
                        <a:rPr 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Disk Bay(</a:t>
                      </a:r>
                      <a:r>
                        <a:rPr lang="ko-KR" alt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최대 </a:t>
                      </a:r>
                      <a:r>
                        <a:rPr lang="en-US" altLang="ko-KR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432TB), 36 Disk Bay JBOD(</a:t>
                      </a:r>
                      <a:r>
                        <a:rPr lang="ko-KR" alt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최대 </a:t>
                      </a:r>
                      <a:r>
                        <a:rPr lang="en-US" altLang="ko-KR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648TB) x</a:t>
                      </a:r>
                      <a:r>
                        <a:rPr lang="ko-KR" alt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대 확장 지원</a:t>
                      </a:r>
                      <a:endParaRPr 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425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최대용량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2,808TB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3,024TB</a:t>
                      </a:r>
                      <a:endParaRPr 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3,240TB</a:t>
                      </a:r>
                      <a:endParaRPr lang="ko-KR" altLang="en-US" dirty="0"/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" name="Picture 35">
            <a:extLst>
              <a:ext uri="{FF2B5EF4-FFF2-40B4-BE49-F238E27FC236}">
                <a16:creationId xmlns:a16="http://schemas.microsoft.com/office/drawing/2014/main" id="{6C8D9DD9-0BDF-F173-3220-6EE5B8F18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71" y1="25000" x2="3571" y2="95833"/>
                        <a14:foregroundMark x1="8929" y1="98611" x2="99405" y2="97222"/>
                        <a14:foregroundMark x1="95833" y1="26389" x2="94643" y2="97222"/>
                        <a14:foregroundMark x1="5952" y1="18056" x2="18452" y2="0"/>
                        <a14:foregroundMark x1="78571" y1="1389" x2="92857" y2="19444"/>
                        <a14:foregroundMark x1="17857" y1="9722" x2="79762" y2="6944"/>
                        <a14:backgroundMark x1="595" y1="15278" x2="7143" y2="13889"/>
                        <a14:backgroundMark x1="8333" y1="13889" x2="16667" y2="0"/>
                        <a14:backgroundMark x1="91071" y1="15278" x2="97619" y2="13889"/>
                        <a14:backgroundMark x1="90476" y1="13889" x2="79167" y2="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" t="4035" r="2175" b="3618"/>
          <a:stretch/>
        </p:blipFill>
        <p:spPr bwMode="auto">
          <a:xfrm>
            <a:off x="4992645" y="2437714"/>
            <a:ext cx="1416824" cy="63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87B8C576-BA0B-4028-4FE5-9DF0333580E1}"/>
              </a:ext>
            </a:extLst>
          </p:cNvPr>
          <p:cNvGrpSpPr/>
          <p:nvPr/>
        </p:nvGrpSpPr>
        <p:grpSpPr>
          <a:xfrm>
            <a:off x="7117094" y="2458245"/>
            <a:ext cx="1369298" cy="695240"/>
            <a:chOff x="8459319" y="1741997"/>
            <a:chExt cx="1032196" cy="695240"/>
          </a:xfrm>
        </p:grpSpPr>
        <p:pic>
          <p:nvPicPr>
            <p:cNvPr id="7" name="그림 26" descr="SC847-R1400_front.jpg">
              <a:extLst>
                <a:ext uri="{FF2B5EF4-FFF2-40B4-BE49-F238E27FC236}">
                  <a16:creationId xmlns:a16="http://schemas.microsoft.com/office/drawing/2014/main" id="{8A94CD1F-9845-1526-8088-B576191E8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417" y1="21359" x2="0" y2="21359"/>
                          <a14:foregroundMark x1="2500" y1="35922" x2="2917" y2="97087"/>
                          <a14:foregroundMark x1="95000" y1="26214" x2="99583" y2="28155"/>
                          <a14:foregroundMark x1="97917" y1="32039" x2="97500" y2="99029"/>
                          <a14:foregroundMark x1="95417" y1="21359" x2="99583" y2="18447"/>
                          <a14:foregroundMark x1="93750" y1="18447" x2="81250" y2="0"/>
                          <a14:foregroundMark x1="15000" y1="1942" x2="3750" y2="21359"/>
                          <a14:foregroundMark x1="16667" y1="9709" x2="81667" y2="6796"/>
                          <a14:backgroundMark x1="85833" y1="3883" x2="82500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59319" y="1741997"/>
              <a:ext cx="1032196" cy="35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그림 27" descr="SC847-R1400UB_rear.jpg">
              <a:extLst>
                <a:ext uri="{FF2B5EF4-FFF2-40B4-BE49-F238E27FC236}">
                  <a16:creationId xmlns:a16="http://schemas.microsoft.com/office/drawing/2014/main" id="{50FC9BC7-4783-0B0B-DDAE-DD1BC5F50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21" r="7953" b="3528"/>
            <a:stretch/>
          </p:blipFill>
          <p:spPr bwMode="auto">
            <a:xfrm>
              <a:off x="8497762" y="2086917"/>
              <a:ext cx="955309" cy="35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6933BBE3-C967-B8AF-45E1-E075B98332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393" y="4809232"/>
            <a:ext cx="1399899" cy="316192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44BE3624-208D-21F8-DE67-6DA2E213716E}"/>
              </a:ext>
            </a:extLst>
          </p:cNvPr>
          <p:cNvSpPr/>
          <p:nvPr/>
        </p:nvSpPr>
        <p:spPr>
          <a:xfrm>
            <a:off x="2946930" y="4613410"/>
            <a:ext cx="1416824" cy="188576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79108F7-712C-F6B4-E747-7A1AA37AC005}"/>
              </a:ext>
            </a:extLst>
          </p:cNvPr>
          <p:cNvSpPr/>
          <p:nvPr/>
        </p:nvSpPr>
        <p:spPr>
          <a:xfrm>
            <a:off x="2853412" y="4523088"/>
            <a:ext cx="1592871" cy="2034515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A8B06-3777-78A5-BE2B-317E3C4EA160}"/>
              </a:ext>
            </a:extLst>
          </p:cNvPr>
          <p:cNvSpPr txBox="1"/>
          <p:nvPr/>
        </p:nvSpPr>
        <p:spPr>
          <a:xfrm>
            <a:off x="3033903" y="4609182"/>
            <a:ext cx="1242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>
                <a:solidFill>
                  <a:srgbClr val="0070C0"/>
                </a:solidFill>
              </a:rPr>
              <a:t>DF4200 </a:t>
            </a:r>
            <a:r>
              <a:rPr lang="ko-KR" altLang="en-US" sz="1000" b="1" dirty="0">
                <a:solidFill>
                  <a:srgbClr val="0070C0"/>
                </a:solidFill>
              </a:rPr>
              <a:t>시리즈</a:t>
            </a: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A310D314-3EC1-018C-7AFC-948DBD6FD81E}"/>
              </a:ext>
            </a:extLst>
          </p:cNvPr>
          <p:cNvCxnSpPr>
            <a:cxnSpLocks/>
          </p:cNvCxnSpPr>
          <p:nvPr/>
        </p:nvCxnSpPr>
        <p:spPr>
          <a:xfrm>
            <a:off x="3483891" y="5758998"/>
            <a:ext cx="3429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B87A856A-88C1-1756-7A1D-6E2A80F065BD}"/>
              </a:ext>
            </a:extLst>
          </p:cNvPr>
          <p:cNvCxnSpPr>
            <a:cxnSpLocks/>
          </p:cNvCxnSpPr>
          <p:nvPr/>
        </p:nvCxnSpPr>
        <p:spPr>
          <a:xfrm flipH="1">
            <a:off x="2532356" y="5381530"/>
            <a:ext cx="479749" cy="10880"/>
          </a:xfrm>
          <a:prstGeom prst="straightConnector1">
            <a:avLst/>
          </a:prstGeom>
          <a:ln w="28575"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5E5517C-1720-BB14-CEEF-08884D222CB9}"/>
              </a:ext>
            </a:extLst>
          </p:cNvPr>
          <p:cNvSpPr txBox="1"/>
          <p:nvPr/>
        </p:nvSpPr>
        <p:spPr>
          <a:xfrm>
            <a:off x="660679" y="5175172"/>
            <a:ext cx="1856729" cy="4001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00" b="1" dirty="0"/>
              <a:t>4U 24/36 Disk Bay JBOD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00" b="1" dirty="0"/>
              <a:t>JBOD </a:t>
            </a:r>
            <a:r>
              <a:rPr lang="ko-KR" altLang="en-US" sz="1000" b="1" dirty="0"/>
              <a:t>최대 </a:t>
            </a:r>
            <a:r>
              <a:rPr lang="en-US" altLang="ko-KR" sz="1000" b="1" dirty="0"/>
              <a:t>4</a:t>
            </a:r>
            <a:r>
              <a:rPr lang="ko-KR" altLang="en-US" sz="1000" b="1" dirty="0"/>
              <a:t>개 확장 가능</a:t>
            </a:r>
          </a:p>
        </p:txBody>
      </p:sp>
      <p:sp>
        <p:nvSpPr>
          <p:cNvPr id="32" name="순서도: 연결자 31">
            <a:extLst>
              <a:ext uri="{FF2B5EF4-FFF2-40B4-BE49-F238E27FC236}">
                <a16:creationId xmlns:a16="http://schemas.microsoft.com/office/drawing/2014/main" id="{40D64C4F-029C-D01D-1310-BB97236D82FA}"/>
              </a:ext>
            </a:extLst>
          </p:cNvPr>
          <p:cNvSpPr/>
          <p:nvPr/>
        </p:nvSpPr>
        <p:spPr>
          <a:xfrm>
            <a:off x="3094634" y="5258230"/>
            <a:ext cx="343052" cy="30975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1</a:t>
            </a:r>
            <a:endParaRPr lang="ko-KR" altLang="en-US" sz="1200" dirty="0"/>
          </a:p>
        </p:txBody>
      </p:sp>
      <p:sp>
        <p:nvSpPr>
          <p:cNvPr id="33" name="순서도: 연결자 32">
            <a:extLst>
              <a:ext uri="{FF2B5EF4-FFF2-40B4-BE49-F238E27FC236}">
                <a16:creationId xmlns:a16="http://schemas.microsoft.com/office/drawing/2014/main" id="{E54423C4-F8DE-E203-946A-ADD2FE1457C6}"/>
              </a:ext>
            </a:extLst>
          </p:cNvPr>
          <p:cNvSpPr/>
          <p:nvPr/>
        </p:nvSpPr>
        <p:spPr>
          <a:xfrm>
            <a:off x="3088786" y="6036900"/>
            <a:ext cx="343052" cy="30975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4</a:t>
            </a:r>
            <a:endParaRPr lang="ko-KR" altLang="en-US" sz="1200" dirty="0"/>
          </a:p>
        </p:txBody>
      </p:sp>
      <p:pic>
        <p:nvPicPr>
          <p:cNvPr id="35" name="Picture 35">
            <a:extLst>
              <a:ext uri="{FF2B5EF4-FFF2-40B4-BE49-F238E27FC236}">
                <a16:creationId xmlns:a16="http://schemas.microsoft.com/office/drawing/2014/main" id="{81F4A4D9-C679-2D3F-3830-056D48616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71" y1="25000" x2="3571" y2="95833"/>
                        <a14:foregroundMark x1="8929" y1="98611" x2="99405" y2="97222"/>
                        <a14:foregroundMark x1="95833" y1="26389" x2="94643" y2="97222"/>
                        <a14:foregroundMark x1="5952" y1="18056" x2="18452" y2="0"/>
                        <a14:foregroundMark x1="78571" y1="1389" x2="92857" y2="19444"/>
                        <a14:foregroundMark x1="17857" y1="9722" x2="79762" y2="6944"/>
                        <a14:backgroundMark x1="595" y1="15278" x2="7143" y2="13889"/>
                        <a14:backgroundMark x1="8333" y1="13889" x2="16667" y2="0"/>
                        <a14:backgroundMark x1="91071" y1="15278" x2="97619" y2="13889"/>
                        <a14:backgroundMark x1="90476" y1="13889" x2="79167" y2="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" t="4035" r="2175" b="3618"/>
          <a:stretch/>
        </p:blipFill>
        <p:spPr bwMode="auto">
          <a:xfrm>
            <a:off x="6016149" y="5786661"/>
            <a:ext cx="1416824" cy="63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9DC776-4046-AF59-131B-012013DC6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71" y1="25000" x2="3571" y2="95833"/>
                        <a14:foregroundMark x1="8929" y1="98611" x2="99405" y2="97222"/>
                        <a14:foregroundMark x1="95833" y1="26389" x2="94643" y2="97222"/>
                        <a14:foregroundMark x1="5952" y1="18056" x2="18452" y2="0"/>
                        <a14:foregroundMark x1="78571" y1="1389" x2="92857" y2="19444"/>
                        <a14:foregroundMark x1="17857" y1="9722" x2="79762" y2="6944"/>
                        <a14:backgroundMark x1="595" y1="15278" x2="7143" y2="13889"/>
                        <a14:backgroundMark x1="8333" y1="13889" x2="16667" y2="0"/>
                        <a14:backgroundMark x1="91071" y1="15278" x2="97619" y2="13889"/>
                        <a14:backgroundMark x1="90476" y1="13889" x2="79167" y2="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" t="4035" r="2175" b="3618"/>
          <a:stretch/>
        </p:blipFill>
        <p:spPr bwMode="auto">
          <a:xfrm>
            <a:off x="6007687" y="5009553"/>
            <a:ext cx="1416824" cy="63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7EE01E95-808F-B561-D8A1-1E58E4375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4612" y="4779743"/>
            <a:ext cx="1399899" cy="316192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AA8D8CFA-8751-335F-D6AC-3C10C8C8E049}"/>
              </a:ext>
            </a:extLst>
          </p:cNvPr>
          <p:cNvSpPr/>
          <p:nvPr/>
        </p:nvSpPr>
        <p:spPr>
          <a:xfrm>
            <a:off x="6016149" y="4583921"/>
            <a:ext cx="1416824" cy="188576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710CE34F-E122-BEEB-381B-14BE694D827B}"/>
              </a:ext>
            </a:extLst>
          </p:cNvPr>
          <p:cNvSpPr/>
          <p:nvPr/>
        </p:nvSpPr>
        <p:spPr>
          <a:xfrm>
            <a:off x="5922631" y="4493599"/>
            <a:ext cx="1592871" cy="2034515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C898C9-56D0-49F9-7000-0057C6D1A40C}"/>
              </a:ext>
            </a:extLst>
          </p:cNvPr>
          <p:cNvSpPr txBox="1"/>
          <p:nvPr/>
        </p:nvSpPr>
        <p:spPr>
          <a:xfrm>
            <a:off x="6103122" y="4579693"/>
            <a:ext cx="1242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0070C0"/>
                </a:solidFill>
              </a:rPr>
              <a:t>DF4200 </a:t>
            </a:r>
            <a:r>
              <a:rPr lang="ko-KR" altLang="en-US" sz="1000" b="1" dirty="0">
                <a:solidFill>
                  <a:srgbClr val="0070C0"/>
                </a:solidFill>
              </a:rPr>
              <a:t>시리즈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2C27D822-2B70-8B74-767A-4AA2AFEF8CD0}"/>
              </a:ext>
            </a:extLst>
          </p:cNvPr>
          <p:cNvCxnSpPr>
            <a:cxnSpLocks/>
          </p:cNvCxnSpPr>
          <p:nvPr/>
        </p:nvCxnSpPr>
        <p:spPr>
          <a:xfrm>
            <a:off x="6553110" y="5729509"/>
            <a:ext cx="3429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순서도: 연결자 44">
            <a:extLst>
              <a:ext uri="{FF2B5EF4-FFF2-40B4-BE49-F238E27FC236}">
                <a16:creationId xmlns:a16="http://schemas.microsoft.com/office/drawing/2014/main" id="{50044FEF-EFA4-2369-71BA-77D5115E8D59}"/>
              </a:ext>
            </a:extLst>
          </p:cNvPr>
          <p:cNvSpPr/>
          <p:nvPr/>
        </p:nvSpPr>
        <p:spPr>
          <a:xfrm>
            <a:off x="6163853" y="5228741"/>
            <a:ext cx="343052" cy="30975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1</a:t>
            </a:r>
            <a:endParaRPr lang="ko-KR" altLang="en-US" sz="1200" dirty="0"/>
          </a:p>
        </p:txBody>
      </p:sp>
      <p:sp>
        <p:nvSpPr>
          <p:cNvPr id="46" name="순서도: 연결자 45">
            <a:extLst>
              <a:ext uri="{FF2B5EF4-FFF2-40B4-BE49-F238E27FC236}">
                <a16:creationId xmlns:a16="http://schemas.microsoft.com/office/drawing/2014/main" id="{5D82591E-E412-F47A-DE94-7CC0BB01765D}"/>
              </a:ext>
            </a:extLst>
          </p:cNvPr>
          <p:cNvSpPr/>
          <p:nvPr/>
        </p:nvSpPr>
        <p:spPr>
          <a:xfrm>
            <a:off x="6158005" y="6007411"/>
            <a:ext cx="343052" cy="30975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4</a:t>
            </a:r>
            <a:endParaRPr lang="ko-KR" altLang="en-US" sz="1200" dirty="0"/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CA6DCA2D-037E-6B06-D4CF-F590C5522C2C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4355292" y="4937839"/>
            <a:ext cx="1669320" cy="24200"/>
          </a:xfrm>
          <a:prstGeom prst="line">
            <a:avLst/>
          </a:prstGeom>
          <a:ln w="25400">
            <a:solidFill>
              <a:srgbClr val="0070C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그림 50">
            <a:extLst>
              <a:ext uri="{FF2B5EF4-FFF2-40B4-BE49-F238E27FC236}">
                <a16:creationId xmlns:a16="http://schemas.microsoft.com/office/drawing/2014/main" id="{6E770B12-0DEE-DBE6-665B-416FAD580D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 b="15458"/>
          <a:stretch/>
        </p:blipFill>
        <p:spPr>
          <a:xfrm>
            <a:off x="4931644" y="4715022"/>
            <a:ext cx="582075" cy="40211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6325D68-E5BC-499E-64F4-9480C8A82134}"/>
              </a:ext>
            </a:extLst>
          </p:cNvPr>
          <p:cNvSpPr txBox="1"/>
          <p:nvPr/>
        </p:nvSpPr>
        <p:spPr>
          <a:xfrm>
            <a:off x="4617474" y="5075709"/>
            <a:ext cx="1200714" cy="75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000" b="1" dirty="0">
                <a:solidFill>
                  <a:srgbClr val="0070C0"/>
                </a:solidFill>
              </a:rPr>
              <a:t>실시간 원격복제</a:t>
            </a:r>
            <a:endParaRPr lang="en-US" altLang="ko-KR" sz="1000" b="1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000" b="1" dirty="0">
                <a:solidFill>
                  <a:srgbClr val="0070C0"/>
                </a:solidFill>
              </a:rPr>
              <a:t>스케쥴 원격복제</a:t>
            </a:r>
            <a:endParaRPr lang="en-US" altLang="ko-KR" sz="1000" b="1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sz="1000" b="1" dirty="0">
                <a:solidFill>
                  <a:srgbClr val="0070C0"/>
                </a:solidFill>
              </a:rPr>
              <a:t>HA </a:t>
            </a:r>
            <a:r>
              <a:rPr lang="ko-KR" altLang="en-US" sz="1000" b="1" dirty="0">
                <a:solidFill>
                  <a:srgbClr val="0070C0"/>
                </a:solidFill>
              </a:rPr>
              <a:t>구성 지원</a:t>
            </a: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F1291A3F-492A-A8BE-2A24-24623AD64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3612" y="4708003"/>
            <a:ext cx="1484534" cy="335309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D66DC9ED-45B2-39CF-B85C-6D79174B7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0926" y="4703733"/>
            <a:ext cx="1484534" cy="335309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C123DEA7-A17D-76F3-6DFB-7C29F044CF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1072" y="5762294"/>
            <a:ext cx="1484534" cy="73881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9B0AE2A-AF06-4D7C-5DFB-00C05BFD3BB5}"/>
              </a:ext>
            </a:extLst>
          </p:cNvPr>
          <p:cNvSpPr txBox="1"/>
          <p:nvPr/>
        </p:nvSpPr>
        <p:spPr>
          <a:xfrm>
            <a:off x="8486392" y="4332182"/>
            <a:ext cx="1242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0070C0"/>
                </a:solidFill>
              </a:rPr>
              <a:t>DF4200-WG Gateway</a:t>
            </a:r>
            <a:endParaRPr lang="ko-KR" altLang="en-US" sz="1000" b="1" dirty="0">
              <a:solidFill>
                <a:srgbClr val="0070C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8AA2DA6-5585-0FEA-0223-CE76E18D3CF5}"/>
              </a:ext>
            </a:extLst>
          </p:cNvPr>
          <p:cNvSpPr txBox="1"/>
          <p:nvPr/>
        </p:nvSpPr>
        <p:spPr>
          <a:xfrm>
            <a:off x="10175194" y="4332182"/>
            <a:ext cx="1242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0070C0"/>
                </a:solidFill>
              </a:rPr>
              <a:t>DF4200-WG Gateway</a:t>
            </a:r>
            <a:endParaRPr lang="ko-KR" altLang="en-US" sz="1000" b="1" dirty="0">
              <a:solidFill>
                <a:srgbClr val="0070C0"/>
              </a:solidFill>
            </a:endParaRPr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1CB29F1E-54E3-24DF-71A8-016CD102E0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0636" y="5364544"/>
            <a:ext cx="1407770" cy="165026"/>
          </a:xfrm>
          <a:prstGeom prst="rect">
            <a:avLst/>
          </a:prstGeom>
        </p:spPr>
      </p:pic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842C9B45-0865-2A50-2382-20FAC2EB8F93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9104521" y="5529570"/>
            <a:ext cx="517595" cy="256716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>
            <a:extLst>
              <a:ext uri="{FF2B5EF4-FFF2-40B4-BE49-F238E27FC236}">
                <a16:creationId xmlns:a16="http://schemas.microsoft.com/office/drawing/2014/main" id="{4A741FA9-8AC1-0E8A-C4E0-13B91CAD94B3}"/>
              </a:ext>
            </a:extLst>
          </p:cNvPr>
          <p:cNvCxnSpPr>
            <a:cxnSpLocks/>
            <a:stCxn id="81" idx="2"/>
          </p:cNvCxnSpPr>
          <p:nvPr/>
        </p:nvCxnSpPr>
        <p:spPr>
          <a:xfrm flipH="1">
            <a:off x="10503787" y="5550581"/>
            <a:ext cx="243274" cy="23570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그림 80">
            <a:extLst>
              <a:ext uri="{FF2B5EF4-FFF2-40B4-BE49-F238E27FC236}">
                <a16:creationId xmlns:a16="http://schemas.microsoft.com/office/drawing/2014/main" id="{DC8CE01A-1963-424E-DD64-B11AE8A6A1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3176" y="5385555"/>
            <a:ext cx="1407770" cy="165026"/>
          </a:xfrm>
          <a:prstGeom prst="rect">
            <a:avLst/>
          </a:prstGeom>
        </p:spPr>
      </p:pic>
      <p:cxnSp>
        <p:nvCxnSpPr>
          <p:cNvPr id="91" name="직선 연결선 90">
            <a:extLst>
              <a:ext uri="{FF2B5EF4-FFF2-40B4-BE49-F238E27FC236}">
                <a16:creationId xmlns:a16="http://schemas.microsoft.com/office/drawing/2014/main" id="{CC7A13BB-1F7E-66CB-3246-D6D508217A3A}"/>
              </a:ext>
            </a:extLst>
          </p:cNvPr>
          <p:cNvCxnSpPr>
            <a:cxnSpLocks/>
          </p:cNvCxnSpPr>
          <p:nvPr/>
        </p:nvCxnSpPr>
        <p:spPr>
          <a:xfrm>
            <a:off x="10747061" y="5024005"/>
            <a:ext cx="0" cy="343598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>
            <a:extLst>
              <a:ext uri="{FF2B5EF4-FFF2-40B4-BE49-F238E27FC236}">
                <a16:creationId xmlns:a16="http://schemas.microsoft.com/office/drawing/2014/main" id="{23F44B34-99CF-2D76-1FE0-05372A822FC3}"/>
              </a:ext>
            </a:extLst>
          </p:cNvPr>
          <p:cNvCxnSpPr>
            <a:cxnSpLocks/>
          </p:cNvCxnSpPr>
          <p:nvPr/>
        </p:nvCxnSpPr>
        <p:spPr>
          <a:xfrm flipH="1">
            <a:off x="9729269" y="5535565"/>
            <a:ext cx="896155" cy="24544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>
            <a:extLst>
              <a:ext uri="{FF2B5EF4-FFF2-40B4-BE49-F238E27FC236}">
                <a16:creationId xmlns:a16="http://schemas.microsoft.com/office/drawing/2014/main" id="{208D52AF-FA04-5E50-5517-E584983E6787}"/>
              </a:ext>
            </a:extLst>
          </p:cNvPr>
          <p:cNvCxnSpPr>
            <a:cxnSpLocks/>
          </p:cNvCxnSpPr>
          <p:nvPr/>
        </p:nvCxnSpPr>
        <p:spPr>
          <a:xfrm>
            <a:off x="9234913" y="5521861"/>
            <a:ext cx="1173030" cy="27555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A602C4-7F59-F641-1806-508943A9ABEF}"/>
              </a:ext>
            </a:extLst>
          </p:cNvPr>
          <p:cNvSpPr txBox="1"/>
          <p:nvPr/>
        </p:nvSpPr>
        <p:spPr>
          <a:xfrm>
            <a:off x="9387597" y="6461369"/>
            <a:ext cx="13866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>
                <a:solidFill>
                  <a:srgbClr val="0070C0"/>
                </a:solidFill>
              </a:rPr>
              <a:t>외장 </a:t>
            </a:r>
            <a:r>
              <a:rPr lang="en-US" altLang="ko-KR" sz="1000" b="1" dirty="0">
                <a:solidFill>
                  <a:srgbClr val="0070C0"/>
                </a:solidFill>
              </a:rPr>
              <a:t>SAN </a:t>
            </a:r>
            <a:r>
              <a:rPr lang="ko-KR" altLang="en-US" sz="1000" b="1" dirty="0">
                <a:solidFill>
                  <a:srgbClr val="0070C0"/>
                </a:solidFill>
              </a:rPr>
              <a:t>스토리지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090CCD2-1A8D-1371-B59F-9F2E7C4EB613}"/>
              </a:ext>
            </a:extLst>
          </p:cNvPr>
          <p:cNvSpPr txBox="1"/>
          <p:nvPr/>
        </p:nvSpPr>
        <p:spPr>
          <a:xfrm>
            <a:off x="8277415" y="5535410"/>
            <a:ext cx="976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0070C0"/>
                </a:solidFill>
              </a:rPr>
              <a:t>SAN </a:t>
            </a:r>
            <a:r>
              <a:rPr lang="ko-KR" altLang="en-US" sz="1000" b="1" dirty="0">
                <a:solidFill>
                  <a:srgbClr val="0070C0"/>
                </a:solidFill>
              </a:rPr>
              <a:t>스위치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B3D8FE6E-AE64-B1B2-E821-A524D0E02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7127" y="2573498"/>
            <a:ext cx="1509156" cy="38351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4F7E43F-4320-CF37-3ACD-902CF4EBA7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20616" y="2523103"/>
            <a:ext cx="1509156" cy="3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21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" y="131582"/>
            <a:ext cx="90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가상 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WORM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스토리지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520543" y="2858723"/>
            <a:ext cx="10980158" cy="226649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ko-KR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8418200" y="3237554"/>
            <a:ext cx="2705232" cy="1825871"/>
          </a:xfrm>
          <a:prstGeom prst="rect">
            <a:avLst/>
          </a:prstGeom>
          <a:pattFill prst="dkUpDiag">
            <a:fgClr>
              <a:schemeClr val="accent1">
                <a:lumMod val="40000"/>
                <a:lumOff val="60000"/>
              </a:schemeClr>
            </a:fgClr>
            <a:bgClr>
              <a:schemeClr val="accent1">
                <a:lumMod val="20000"/>
                <a:lumOff val="80000"/>
              </a:schemeClr>
            </a:bgClr>
          </a:pattFill>
          <a:ln w="6350">
            <a:solidFill>
              <a:srgbClr val="0070C0"/>
            </a:solidFill>
            <a:prstDash val="dash"/>
          </a:ln>
        </p:spPr>
        <p:txBody>
          <a:bodyPr wrap="square" lIns="36000" rIns="36000" anchor="ctr" anchorCtr="0">
            <a:noAutofit/>
          </a:bodyPr>
          <a:lstStyle/>
          <a:p>
            <a:pPr marL="266700" indent="-180975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6700" algn="l"/>
              </a:tabLst>
            </a:pPr>
            <a:endParaRPr lang="ko-KR" altLang="en-US" sz="1400" spc="20" dirty="0">
              <a:solidFill>
                <a:schemeClr val="tx1">
                  <a:lumMod val="50000"/>
                  <a:lumOff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826899" y="3237554"/>
            <a:ext cx="5027687" cy="182587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lIns="36000" rIns="36000" anchor="ctr" anchorCtr="0">
            <a:noAutofit/>
          </a:bodyPr>
          <a:lstStyle/>
          <a:p>
            <a:pPr marL="266700" indent="-180975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6700" algn="l"/>
              </a:tabLst>
            </a:pPr>
            <a:endParaRPr lang="ko-KR" altLang="en-US" sz="1400" spc="20" dirty="0">
              <a:solidFill>
                <a:schemeClr val="tx1">
                  <a:lumMod val="50000"/>
                  <a:lumOff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79039" y="3318944"/>
            <a:ext cx="2206201" cy="738664"/>
          </a:xfrm>
          <a:prstGeom prst="rect">
            <a:avLst/>
          </a:prstGeom>
          <a:noFill/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컴플라이언스 데이터 저장</a:t>
            </a:r>
            <a:endParaRPr lang="en-US" altLang="ko-KR" sz="14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 </a:t>
            </a:r>
            <a:endParaRPr lang="en-US" altLang="ko-KR" sz="14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핵심 데이터 보호</a:t>
            </a:r>
          </a:p>
        </p:txBody>
      </p:sp>
      <p:grpSp>
        <p:nvGrpSpPr>
          <p:cNvPr id="32" name="그룹 31"/>
          <p:cNvGrpSpPr/>
          <p:nvPr/>
        </p:nvGrpSpPr>
        <p:grpSpPr>
          <a:xfrm>
            <a:off x="924348" y="3341627"/>
            <a:ext cx="612000" cy="754081"/>
            <a:chOff x="384966" y="4041081"/>
            <a:chExt cx="612000" cy="754081"/>
          </a:xfrm>
        </p:grpSpPr>
        <p:sp>
          <p:nvSpPr>
            <p:cNvPr id="33" name="직사각형 32"/>
            <p:cNvSpPr/>
            <p:nvPr/>
          </p:nvSpPr>
          <p:spPr>
            <a:xfrm>
              <a:off x="384966" y="4041081"/>
              <a:ext cx="612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WEB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384966" y="4257081"/>
              <a:ext cx="612000" cy="538081"/>
            </a:xfrm>
            <a:prstGeom prst="rect">
              <a:avLst/>
            </a:prstGeom>
          </p:spPr>
        </p:pic>
      </p:grpSp>
      <p:pic>
        <p:nvPicPr>
          <p:cNvPr id="41" name="Picture 19" descr="C:\Users\jyw\Desktop\까마귀\제품구성도2-4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3132" flipH="1">
            <a:off x="6385729" y="3915670"/>
            <a:ext cx="1423138" cy="8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그룹 48"/>
          <p:cNvGrpSpPr/>
          <p:nvPr/>
        </p:nvGrpSpPr>
        <p:grpSpPr>
          <a:xfrm>
            <a:off x="924348" y="4224879"/>
            <a:ext cx="612000" cy="754081"/>
            <a:chOff x="384966" y="4041081"/>
            <a:chExt cx="612000" cy="754081"/>
          </a:xfrm>
        </p:grpSpPr>
        <p:sp>
          <p:nvSpPr>
            <p:cNvPr id="51" name="직사각형 50"/>
            <p:cNvSpPr/>
            <p:nvPr/>
          </p:nvSpPr>
          <p:spPr>
            <a:xfrm>
              <a:off x="384966" y="4041081"/>
              <a:ext cx="612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WAS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384966" y="4257081"/>
              <a:ext cx="612000" cy="538081"/>
            </a:xfrm>
            <a:prstGeom prst="rect">
              <a:avLst/>
            </a:prstGeom>
          </p:spPr>
        </p:pic>
      </p:grpSp>
      <p:grpSp>
        <p:nvGrpSpPr>
          <p:cNvPr id="53" name="그룹 52"/>
          <p:cNvGrpSpPr/>
          <p:nvPr/>
        </p:nvGrpSpPr>
        <p:grpSpPr>
          <a:xfrm>
            <a:off x="1772220" y="3341627"/>
            <a:ext cx="612000" cy="754081"/>
            <a:chOff x="384966" y="4041081"/>
            <a:chExt cx="612000" cy="754081"/>
          </a:xfrm>
        </p:grpSpPr>
        <p:sp>
          <p:nvSpPr>
            <p:cNvPr id="54" name="직사각형 53"/>
            <p:cNvSpPr/>
            <p:nvPr/>
          </p:nvSpPr>
          <p:spPr>
            <a:xfrm>
              <a:off x="384966" y="4041081"/>
              <a:ext cx="612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DB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55" name="그림 5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384966" y="4257081"/>
              <a:ext cx="612000" cy="538081"/>
            </a:xfrm>
            <a:prstGeom prst="rect">
              <a:avLst/>
            </a:prstGeom>
          </p:spPr>
        </p:pic>
      </p:grpSp>
      <p:grpSp>
        <p:nvGrpSpPr>
          <p:cNvPr id="56" name="그룹 55"/>
          <p:cNvGrpSpPr/>
          <p:nvPr/>
        </p:nvGrpSpPr>
        <p:grpSpPr>
          <a:xfrm>
            <a:off x="1772220" y="4224879"/>
            <a:ext cx="612000" cy="754081"/>
            <a:chOff x="384966" y="4041081"/>
            <a:chExt cx="612000" cy="754081"/>
          </a:xfrm>
        </p:grpSpPr>
        <p:sp>
          <p:nvSpPr>
            <p:cNvPr id="57" name="직사각형 56"/>
            <p:cNvSpPr/>
            <p:nvPr/>
          </p:nvSpPr>
          <p:spPr>
            <a:xfrm>
              <a:off x="384966" y="4041081"/>
              <a:ext cx="612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메일</a:t>
              </a: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384966" y="4257081"/>
              <a:ext cx="612000" cy="538081"/>
            </a:xfrm>
            <a:prstGeom prst="rect">
              <a:avLst/>
            </a:prstGeom>
          </p:spPr>
        </p:pic>
      </p:grpSp>
      <p:grpSp>
        <p:nvGrpSpPr>
          <p:cNvPr id="59" name="그룹 58"/>
          <p:cNvGrpSpPr/>
          <p:nvPr/>
        </p:nvGrpSpPr>
        <p:grpSpPr>
          <a:xfrm>
            <a:off x="2623363" y="3341627"/>
            <a:ext cx="612000" cy="754081"/>
            <a:chOff x="384966" y="4041081"/>
            <a:chExt cx="612000" cy="754081"/>
          </a:xfrm>
        </p:grpSpPr>
        <p:sp>
          <p:nvSpPr>
            <p:cNvPr id="60" name="직사각형 59"/>
            <p:cNvSpPr/>
            <p:nvPr/>
          </p:nvSpPr>
          <p:spPr>
            <a:xfrm>
              <a:off x="384966" y="4041081"/>
              <a:ext cx="612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WEB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1" name="그림 60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384966" y="4257081"/>
              <a:ext cx="612000" cy="538081"/>
            </a:xfrm>
            <a:prstGeom prst="rect">
              <a:avLst/>
            </a:prstGeom>
          </p:spPr>
        </p:pic>
      </p:grpSp>
      <p:grpSp>
        <p:nvGrpSpPr>
          <p:cNvPr id="62" name="그룹 61"/>
          <p:cNvGrpSpPr/>
          <p:nvPr/>
        </p:nvGrpSpPr>
        <p:grpSpPr>
          <a:xfrm>
            <a:off x="2623363" y="4224879"/>
            <a:ext cx="612000" cy="754081"/>
            <a:chOff x="384966" y="4041081"/>
            <a:chExt cx="612000" cy="754081"/>
          </a:xfrm>
        </p:grpSpPr>
        <p:sp>
          <p:nvSpPr>
            <p:cNvPr id="63" name="직사각형 62"/>
            <p:cNvSpPr/>
            <p:nvPr/>
          </p:nvSpPr>
          <p:spPr>
            <a:xfrm>
              <a:off x="384966" y="4041081"/>
              <a:ext cx="612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WAS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4" name="그림 63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384966" y="4257081"/>
              <a:ext cx="612000" cy="538081"/>
            </a:xfrm>
            <a:prstGeom prst="rect">
              <a:avLst/>
            </a:prstGeom>
          </p:spPr>
        </p:pic>
      </p:grpSp>
      <p:grpSp>
        <p:nvGrpSpPr>
          <p:cNvPr id="65" name="그룹 64"/>
          <p:cNvGrpSpPr/>
          <p:nvPr/>
        </p:nvGrpSpPr>
        <p:grpSpPr>
          <a:xfrm>
            <a:off x="3471235" y="3341627"/>
            <a:ext cx="612000" cy="754081"/>
            <a:chOff x="384966" y="4041081"/>
            <a:chExt cx="612000" cy="754081"/>
          </a:xfrm>
        </p:grpSpPr>
        <p:sp>
          <p:nvSpPr>
            <p:cNvPr id="66" name="직사각형 65"/>
            <p:cNvSpPr/>
            <p:nvPr/>
          </p:nvSpPr>
          <p:spPr>
            <a:xfrm>
              <a:off x="384966" y="4041081"/>
              <a:ext cx="612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ko-KR" altLang="en-US" sz="1000" dirty="0">
                  <a:latin typeface="맑은 고딕" panose="020B0503020000020004" pitchFamily="50" charset="-127"/>
                </a:rPr>
                <a:t>그룹웨어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7" name="그림 66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384966" y="4257081"/>
              <a:ext cx="612000" cy="538081"/>
            </a:xfrm>
            <a:prstGeom prst="rect">
              <a:avLst/>
            </a:prstGeom>
          </p:spPr>
        </p:pic>
      </p:grpSp>
      <p:grpSp>
        <p:nvGrpSpPr>
          <p:cNvPr id="68" name="그룹 67"/>
          <p:cNvGrpSpPr/>
          <p:nvPr/>
        </p:nvGrpSpPr>
        <p:grpSpPr>
          <a:xfrm>
            <a:off x="3471235" y="4224879"/>
            <a:ext cx="612000" cy="754081"/>
            <a:chOff x="384966" y="4041081"/>
            <a:chExt cx="612000" cy="754081"/>
          </a:xfrm>
        </p:grpSpPr>
        <p:sp>
          <p:nvSpPr>
            <p:cNvPr id="69" name="직사각형 68"/>
            <p:cNvSpPr/>
            <p:nvPr/>
          </p:nvSpPr>
          <p:spPr>
            <a:xfrm>
              <a:off x="384966" y="4041081"/>
              <a:ext cx="612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문서관리</a:t>
              </a:r>
            </a:p>
          </p:txBody>
        </p:sp>
        <p:pic>
          <p:nvPicPr>
            <p:cNvPr id="70" name="그림 69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384966" y="4257081"/>
              <a:ext cx="612000" cy="538081"/>
            </a:xfrm>
            <a:prstGeom prst="rect">
              <a:avLst/>
            </a:prstGeom>
          </p:spPr>
        </p:pic>
      </p:grpSp>
      <p:grpSp>
        <p:nvGrpSpPr>
          <p:cNvPr id="71" name="그룹 70"/>
          <p:cNvGrpSpPr/>
          <p:nvPr/>
        </p:nvGrpSpPr>
        <p:grpSpPr>
          <a:xfrm>
            <a:off x="4290523" y="3341627"/>
            <a:ext cx="612000" cy="754081"/>
            <a:chOff x="384966" y="4041081"/>
            <a:chExt cx="612000" cy="754081"/>
          </a:xfrm>
        </p:grpSpPr>
        <p:sp>
          <p:nvSpPr>
            <p:cNvPr id="72" name="직사각형 71"/>
            <p:cNvSpPr/>
            <p:nvPr/>
          </p:nvSpPr>
          <p:spPr>
            <a:xfrm>
              <a:off x="384966" y="4041081"/>
              <a:ext cx="612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SIEM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384966" y="4257081"/>
              <a:ext cx="612000" cy="538081"/>
            </a:xfrm>
            <a:prstGeom prst="rect">
              <a:avLst/>
            </a:prstGeom>
          </p:spPr>
        </p:pic>
      </p:grpSp>
      <p:grpSp>
        <p:nvGrpSpPr>
          <p:cNvPr id="74" name="그룹 73"/>
          <p:cNvGrpSpPr/>
          <p:nvPr/>
        </p:nvGrpSpPr>
        <p:grpSpPr>
          <a:xfrm>
            <a:off x="4290523" y="4224879"/>
            <a:ext cx="612000" cy="754081"/>
            <a:chOff x="384966" y="4041081"/>
            <a:chExt cx="612000" cy="754081"/>
          </a:xfrm>
        </p:grpSpPr>
        <p:sp>
          <p:nvSpPr>
            <p:cNvPr id="75" name="직사각형 74"/>
            <p:cNvSpPr/>
            <p:nvPr/>
          </p:nvSpPr>
          <p:spPr>
            <a:xfrm>
              <a:off x="384966" y="4041081"/>
              <a:ext cx="612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PMS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6" name="그림 75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384966" y="4257081"/>
              <a:ext cx="612000" cy="538081"/>
            </a:xfrm>
            <a:prstGeom prst="rect">
              <a:avLst/>
            </a:prstGeom>
          </p:spPr>
        </p:pic>
      </p:grpSp>
      <p:grpSp>
        <p:nvGrpSpPr>
          <p:cNvPr id="77" name="그룹 76"/>
          <p:cNvGrpSpPr/>
          <p:nvPr/>
        </p:nvGrpSpPr>
        <p:grpSpPr>
          <a:xfrm>
            <a:off x="5138395" y="3341627"/>
            <a:ext cx="612000" cy="754081"/>
            <a:chOff x="384966" y="4041081"/>
            <a:chExt cx="612000" cy="754081"/>
          </a:xfrm>
        </p:grpSpPr>
        <p:sp>
          <p:nvSpPr>
            <p:cNvPr id="78" name="직사각형 77"/>
            <p:cNvSpPr/>
            <p:nvPr/>
          </p:nvSpPr>
          <p:spPr>
            <a:xfrm>
              <a:off x="384966" y="4041081"/>
              <a:ext cx="612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CAD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9" name="그림 78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384966" y="4257081"/>
              <a:ext cx="612000" cy="538081"/>
            </a:xfrm>
            <a:prstGeom prst="rect">
              <a:avLst/>
            </a:prstGeom>
          </p:spPr>
        </p:pic>
      </p:grpSp>
      <p:grpSp>
        <p:nvGrpSpPr>
          <p:cNvPr id="80" name="그룹 79"/>
          <p:cNvGrpSpPr/>
          <p:nvPr/>
        </p:nvGrpSpPr>
        <p:grpSpPr>
          <a:xfrm>
            <a:off x="5138395" y="4224879"/>
            <a:ext cx="612000" cy="754081"/>
            <a:chOff x="384966" y="4041081"/>
            <a:chExt cx="612000" cy="754081"/>
          </a:xfrm>
        </p:grpSpPr>
        <p:sp>
          <p:nvSpPr>
            <p:cNvPr id="81" name="직사각형 80"/>
            <p:cNvSpPr/>
            <p:nvPr/>
          </p:nvSpPr>
          <p:spPr>
            <a:xfrm>
              <a:off x="384966" y="4041081"/>
              <a:ext cx="612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DEV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82" name="그림 8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384966" y="4257081"/>
              <a:ext cx="612000" cy="538081"/>
            </a:xfrm>
            <a:prstGeom prst="rect">
              <a:avLst/>
            </a:prstGeom>
          </p:spPr>
        </p:pic>
      </p:grpSp>
      <p:sp>
        <p:nvSpPr>
          <p:cNvPr id="83" name="사다리꼴 82"/>
          <p:cNvSpPr/>
          <p:nvPr/>
        </p:nvSpPr>
        <p:spPr>
          <a:xfrm rot="5400000" flipV="1">
            <a:off x="8518709" y="4019604"/>
            <a:ext cx="1496580" cy="251549"/>
          </a:xfrm>
          <a:prstGeom prst="trapezoid">
            <a:avLst>
              <a:gd name="adj" fmla="val 150985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1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9392771" y="3397088"/>
            <a:ext cx="1612200" cy="1496579"/>
            <a:chOff x="7517378" y="7126024"/>
            <a:chExt cx="1612200" cy="1319698"/>
          </a:xfrm>
        </p:grpSpPr>
        <p:sp>
          <p:nvSpPr>
            <p:cNvPr id="85" name="직사각형 84"/>
            <p:cNvSpPr/>
            <p:nvPr/>
          </p:nvSpPr>
          <p:spPr>
            <a:xfrm>
              <a:off x="7517378" y="7126024"/>
              <a:ext cx="1612200" cy="13196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cmpd="sng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ko-KR" sz="9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ko-KR" altLang="en-US" sz="9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6" name="모서리가 둥근 직사각형 85"/>
            <p:cNvSpPr/>
            <p:nvPr/>
          </p:nvSpPr>
          <p:spPr>
            <a:xfrm>
              <a:off x="7570277" y="8202643"/>
              <a:ext cx="432000" cy="18000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vCPU</a:t>
              </a:r>
              <a:endParaRPr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7" name="모서리가 둥근 직사각형 86"/>
            <p:cNvSpPr/>
            <p:nvPr/>
          </p:nvSpPr>
          <p:spPr>
            <a:xfrm>
              <a:off x="8098429" y="8202643"/>
              <a:ext cx="432000" cy="18000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vMEM</a:t>
              </a:r>
              <a:endParaRPr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8" name="모서리가 둥근 직사각형 87"/>
            <p:cNvSpPr/>
            <p:nvPr/>
          </p:nvSpPr>
          <p:spPr>
            <a:xfrm>
              <a:off x="8632501" y="8202643"/>
              <a:ext cx="432000" cy="18000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vNIC</a:t>
              </a:r>
              <a:endParaRPr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9" name="모서리가 둥근 직사각형 88"/>
            <p:cNvSpPr/>
            <p:nvPr/>
          </p:nvSpPr>
          <p:spPr>
            <a:xfrm>
              <a:off x="7573284" y="7660270"/>
              <a:ext cx="1491217" cy="24520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WORM Storage OS</a:t>
              </a:r>
              <a:endPara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0" name="원통 89"/>
            <p:cNvSpPr/>
            <p:nvPr/>
          </p:nvSpPr>
          <p:spPr>
            <a:xfrm>
              <a:off x="7573283" y="7215198"/>
              <a:ext cx="713313" cy="383567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08000" rIns="3600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WORM Volume</a:t>
              </a:r>
              <a:endParaRPr lang="ko-KR" altLang="en-US" sz="8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1" name="원통 90"/>
            <p:cNvSpPr/>
            <p:nvPr/>
          </p:nvSpPr>
          <p:spPr>
            <a:xfrm>
              <a:off x="8373364" y="7221866"/>
              <a:ext cx="699036" cy="376900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08000" rIns="3600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NAS</a:t>
              </a:r>
            </a:p>
            <a:p>
              <a:pPr algn="ctr"/>
              <a:r>
                <a:rPr lang="en-US" altLang="ko-KR" sz="8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Volume</a:t>
              </a:r>
              <a:endParaRPr lang="ko-KR" altLang="en-US" sz="8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2" name="원통 91"/>
            <p:cNvSpPr/>
            <p:nvPr/>
          </p:nvSpPr>
          <p:spPr>
            <a:xfrm>
              <a:off x="7571386" y="7945851"/>
              <a:ext cx="1497030" cy="225935"/>
            </a:xfrm>
            <a:prstGeom prst="can">
              <a:avLst>
                <a:gd name="adj" fmla="val 21145"/>
              </a:avLst>
            </a:prstGeom>
            <a:gradFill flip="none" rotWithShape="1">
              <a:gsLst>
                <a:gs pos="100000">
                  <a:schemeClr val="bg1">
                    <a:lumMod val="50000"/>
                  </a:schemeClr>
                </a:gs>
                <a:gs pos="580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vDISK</a:t>
              </a:r>
              <a:endParaRPr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93" name="그룹 92"/>
          <p:cNvGrpSpPr/>
          <p:nvPr/>
        </p:nvGrpSpPr>
        <p:grpSpPr>
          <a:xfrm>
            <a:off x="8535463" y="3783429"/>
            <a:ext cx="612077" cy="754081"/>
            <a:chOff x="5418372" y="3715021"/>
            <a:chExt cx="612077" cy="754081"/>
          </a:xfrm>
        </p:grpSpPr>
        <p:pic>
          <p:nvPicPr>
            <p:cNvPr id="94" name="그림 9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9" t="13932" r="10181" b="13077"/>
            <a:stretch/>
          </p:blipFill>
          <p:spPr>
            <a:xfrm>
              <a:off x="5418372" y="3928510"/>
              <a:ext cx="612077" cy="540592"/>
            </a:xfrm>
            <a:prstGeom prst="rect">
              <a:avLst/>
            </a:prstGeom>
          </p:spPr>
        </p:pic>
        <p:sp>
          <p:nvSpPr>
            <p:cNvPr id="95" name="직사각형 94"/>
            <p:cNvSpPr/>
            <p:nvPr/>
          </p:nvSpPr>
          <p:spPr>
            <a:xfrm>
              <a:off x="5418449" y="3715021"/>
              <a:ext cx="612000" cy="216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V-WORM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96" name="직사각형 95"/>
          <p:cNvSpPr/>
          <p:nvPr/>
        </p:nvSpPr>
        <p:spPr>
          <a:xfrm>
            <a:off x="826899" y="2925144"/>
            <a:ext cx="5027687" cy="3101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기존 운영 가상 머신</a:t>
            </a:r>
          </a:p>
        </p:txBody>
      </p:sp>
      <p:sp>
        <p:nvSpPr>
          <p:cNvPr id="97" name="직사각형 96"/>
          <p:cNvSpPr/>
          <p:nvPr/>
        </p:nvSpPr>
        <p:spPr>
          <a:xfrm>
            <a:off x="8418200" y="2924685"/>
            <a:ext cx="2705232" cy="310189"/>
          </a:xfrm>
          <a:prstGeom prst="rect">
            <a:avLst/>
          </a:prstGeom>
          <a:pattFill prst="dkUpDiag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가상화된 자원 활용 </a:t>
            </a:r>
          </a:p>
        </p:txBody>
      </p:sp>
      <p:sp>
        <p:nvSpPr>
          <p:cNvPr id="107" name="사다리꼴 106"/>
          <p:cNvSpPr/>
          <p:nvPr/>
        </p:nvSpPr>
        <p:spPr>
          <a:xfrm rot="5400000">
            <a:off x="2204216" y="1399128"/>
            <a:ext cx="1052010" cy="667468"/>
          </a:xfrm>
          <a:prstGeom prst="trapezoid">
            <a:avLst>
              <a:gd name="adj" fmla="val 127948"/>
            </a:avLst>
          </a:prstGeom>
          <a:gradFill flip="none" rotWithShape="1">
            <a:gsLst>
              <a:gs pos="100000">
                <a:schemeClr val="accent3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46000">
                <a:schemeClr val="bg1">
                  <a:lumMod val="75000"/>
                </a:schemeClr>
              </a:gs>
              <a:gs pos="3000">
                <a:schemeClr val="bg1">
                  <a:lumMod val="65000"/>
                </a:schemeClr>
              </a:gs>
            </a:gsLst>
            <a:lin ang="5400000" scaled="1"/>
            <a:tileRect/>
          </a:gradFill>
          <a:ln w="6350">
            <a:solidFill>
              <a:schemeClr val="bg1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Rix고딕 B" panose="02020603020101020101" pitchFamily="18" charset="-127"/>
              <a:ea typeface="Rix고딕 B" panose="02020603020101020101" pitchFamily="18" charset="-127"/>
            </a:endParaRPr>
          </a:p>
        </p:txBody>
      </p:sp>
      <p:sp>
        <p:nvSpPr>
          <p:cNvPr id="108" name="모서리가 둥근 직사각형 107"/>
          <p:cNvSpPr/>
          <p:nvPr/>
        </p:nvSpPr>
        <p:spPr>
          <a:xfrm>
            <a:off x="529968" y="1206852"/>
            <a:ext cx="1866520" cy="1052013"/>
          </a:xfrm>
          <a:prstGeom prst="roundRect">
            <a:avLst>
              <a:gd name="adj" fmla="val 1118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lIns="36000" rIns="3600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>
                <a:solidFill>
                  <a:srgbClr val="FFC000"/>
                </a:solidFill>
                <a:latin typeface="맑은 고딕" panose="020B0503020000020004" pitchFamily="50" charset="-127"/>
              </a:rPr>
              <a:t>가상        </a:t>
            </a:r>
            <a:r>
              <a:rPr lang="en-US" altLang="ko-KR" b="1" dirty="0">
                <a:solidFill>
                  <a:srgbClr val="FFC000"/>
                </a:solidFill>
                <a:latin typeface="맑은 고딕" panose="020B0503020000020004" pitchFamily="50" charset="-127"/>
              </a:rPr>
              <a:t>WORM </a:t>
            </a:r>
            <a:r>
              <a:rPr lang="ko-KR" altLang="en-US" b="1" dirty="0">
                <a:solidFill>
                  <a:srgbClr val="FFC000"/>
                </a:solidFill>
                <a:latin typeface="맑은 고딕" panose="020B0503020000020004" pitchFamily="50" charset="-127"/>
              </a:rPr>
              <a:t>스토리지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690003" y="1204177"/>
            <a:ext cx="8810698" cy="10539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>
              <a:lnSpc>
                <a:spcPct val="150000"/>
              </a:lnSpc>
            </a:pP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2774837" y="1147677"/>
            <a:ext cx="8348595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가상머신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가상서버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가상디스크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WORM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스토리지로 활용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92075" indent="-920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Private Cloud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지원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vSphere, Xen, Hyper-V, KVM, Oracle VirtualBox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Nutanix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포함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HCI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플랫폼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92075" indent="-920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Public Cloud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지원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AWS, Naver Cloud, KT Cloud, NHN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Cloud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92075" indent="-920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라이선스 정책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베이스 엔진 라이선스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+ 1TB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단위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WORM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볼륨 용량 라이선스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7045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B72D8404-0D3A-AEE9-497C-5372B7D2FEF5}"/>
              </a:ext>
            </a:extLst>
          </p:cNvPr>
          <p:cNvSpPr/>
          <p:nvPr/>
        </p:nvSpPr>
        <p:spPr>
          <a:xfrm>
            <a:off x="6663137" y="2500129"/>
            <a:ext cx="1133072" cy="6424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4ADC2024-7C81-0A32-5B03-FD4082F61F9A}"/>
              </a:ext>
            </a:extLst>
          </p:cNvPr>
          <p:cNvSpPr/>
          <p:nvPr/>
        </p:nvSpPr>
        <p:spPr>
          <a:xfrm>
            <a:off x="720718" y="4142571"/>
            <a:ext cx="2305387" cy="1112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6344" y="276968"/>
            <a:ext cx="1059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IFS Linux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솔루션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3192" y="62000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027" y="2606231"/>
            <a:ext cx="1046078" cy="275580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135" y="2954073"/>
            <a:ext cx="838256" cy="301344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01" y="2923504"/>
            <a:ext cx="948992" cy="33936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26E92A2-693A-00D0-CA11-04BB135D3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42" y="2606231"/>
            <a:ext cx="999111" cy="197008"/>
          </a:xfrm>
          <a:prstGeom prst="rect">
            <a:avLst/>
          </a:prstGeom>
        </p:spPr>
      </p:pic>
      <p:sp>
        <p:nvSpPr>
          <p:cNvPr id="6" name="사다리꼴 5">
            <a:extLst>
              <a:ext uri="{FF2B5EF4-FFF2-40B4-BE49-F238E27FC236}">
                <a16:creationId xmlns:a16="http://schemas.microsoft.com/office/drawing/2014/main" id="{FD28A396-62CD-58FE-5F34-DFC4D7E0C837}"/>
              </a:ext>
            </a:extLst>
          </p:cNvPr>
          <p:cNvSpPr/>
          <p:nvPr/>
        </p:nvSpPr>
        <p:spPr>
          <a:xfrm rot="5400000">
            <a:off x="2204216" y="1218847"/>
            <a:ext cx="1052010" cy="667468"/>
          </a:xfrm>
          <a:prstGeom prst="trapezoid">
            <a:avLst>
              <a:gd name="adj" fmla="val 127948"/>
            </a:avLst>
          </a:prstGeom>
          <a:gradFill flip="none" rotWithShape="1">
            <a:gsLst>
              <a:gs pos="100000">
                <a:schemeClr val="accent3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46000">
                <a:schemeClr val="bg1">
                  <a:lumMod val="75000"/>
                </a:schemeClr>
              </a:gs>
              <a:gs pos="3000">
                <a:schemeClr val="bg1">
                  <a:lumMod val="65000"/>
                </a:schemeClr>
              </a:gs>
            </a:gsLst>
            <a:lin ang="5400000" scaled="1"/>
            <a:tileRect/>
          </a:gradFill>
          <a:ln w="6350">
            <a:solidFill>
              <a:schemeClr val="bg1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Rix고딕 B" panose="02020603020101020101" pitchFamily="18" charset="-127"/>
              <a:ea typeface="Rix고딕 B" panose="02020603020101020101" pitchFamily="18" charset="-127"/>
            </a:endParaRPr>
          </a:p>
        </p:txBody>
      </p:sp>
      <p:sp>
        <p:nvSpPr>
          <p:cNvPr id="9" name="모서리가 둥근 직사각형 107">
            <a:extLst>
              <a:ext uri="{FF2B5EF4-FFF2-40B4-BE49-F238E27FC236}">
                <a16:creationId xmlns:a16="http://schemas.microsoft.com/office/drawing/2014/main" id="{E35D4827-5ACE-2734-4B2D-567FAB60131B}"/>
              </a:ext>
            </a:extLst>
          </p:cNvPr>
          <p:cNvSpPr/>
          <p:nvPr/>
        </p:nvSpPr>
        <p:spPr>
          <a:xfrm>
            <a:off x="529968" y="1026571"/>
            <a:ext cx="1866520" cy="1052013"/>
          </a:xfrm>
          <a:prstGeom prst="roundRect">
            <a:avLst>
              <a:gd name="adj" fmla="val 1118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lIns="36000" rIns="3600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solidFill>
                  <a:srgbClr val="FFC000"/>
                </a:solidFill>
                <a:latin typeface="맑은 고딕" panose="020B0503020000020004" pitchFamily="50" charset="-127"/>
              </a:rPr>
              <a:t>IFS </a:t>
            </a:r>
          </a:p>
          <a:p>
            <a:pPr algn="ctr">
              <a:lnSpc>
                <a:spcPct val="150000"/>
              </a:lnSpc>
            </a:pPr>
            <a:r>
              <a:rPr lang="en-US" altLang="ko-KR" b="1" dirty="0">
                <a:solidFill>
                  <a:srgbClr val="FFC000"/>
                </a:solidFill>
                <a:latin typeface="맑은 고딕" panose="020B0503020000020004" pitchFamily="50" charset="-127"/>
              </a:rPr>
              <a:t>Linux</a:t>
            </a:r>
            <a:endParaRPr lang="ko-KR" altLang="en-US" b="1" dirty="0">
              <a:solidFill>
                <a:srgbClr val="FFC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EC1B4-4FCB-01B2-7E38-69156D4E9F1F}"/>
              </a:ext>
            </a:extLst>
          </p:cNvPr>
          <p:cNvSpPr txBox="1"/>
          <p:nvPr/>
        </p:nvSpPr>
        <p:spPr>
          <a:xfrm>
            <a:off x="2690003" y="1023896"/>
            <a:ext cx="8810698" cy="10539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>
              <a:lnSpc>
                <a:spcPct val="150000"/>
              </a:lnSpc>
            </a:pP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B026AE-4031-A9C6-90F9-4FADC0C2E486}"/>
              </a:ext>
            </a:extLst>
          </p:cNvPr>
          <p:cNvSpPr/>
          <p:nvPr/>
        </p:nvSpPr>
        <p:spPr>
          <a:xfrm>
            <a:off x="2774836" y="967396"/>
            <a:ext cx="8655619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IFS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Immutable(WORM) File System</a:t>
            </a:r>
          </a:p>
          <a:p>
            <a:pPr marL="92075" indent="-920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범용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Linux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배포판에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WORM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파티션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볼륨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생성 기능</a:t>
            </a:r>
            <a:r>
              <a:rPr lang="en-US" altLang="ko-KR" sz="1200" b="1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RedHat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Rocky, Oracle, Ubuntu Linux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 대부분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Linux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지원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marL="92075" indent="-920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라이선스 정책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베이스 엔진 라이선스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+ 1TB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단위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WORM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볼륨 용량 라이선스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92075" indent="-920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WORM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저장 기능을 필요로 하는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Linux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기반의 다양한 솔루션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통합로그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SIEM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 융합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D1E413A-A3F4-CEC8-B4CA-6DDA01290708}"/>
              </a:ext>
            </a:extLst>
          </p:cNvPr>
          <p:cNvSpPr/>
          <p:nvPr/>
        </p:nvSpPr>
        <p:spPr>
          <a:xfrm>
            <a:off x="529968" y="2534861"/>
            <a:ext cx="2670763" cy="130214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화살표: 아래쪽 13">
            <a:extLst>
              <a:ext uri="{FF2B5EF4-FFF2-40B4-BE49-F238E27FC236}">
                <a16:creationId xmlns:a16="http://schemas.microsoft.com/office/drawing/2014/main" id="{9C1ADD6B-3A3D-5CAE-6FF9-5E6FABA4E338}"/>
              </a:ext>
            </a:extLst>
          </p:cNvPr>
          <p:cNvSpPr/>
          <p:nvPr/>
        </p:nvSpPr>
        <p:spPr>
          <a:xfrm>
            <a:off x="1668201" y="3783584"/>
            <a:ext cx="394295" cy="41013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E0279132-3EA3-1609-F612-ADAE412FDD94}"/>
              </a:ext>
            </a:extLst>
          </p:cNvPr>
          <p:cNvSpPr/>
          <p:nvPr/>
        </p:nvSpPr>
        <p:spPr>
          <a:xfrm>
            <a:off x="832645" y="4221478"/>
            <a:ext cx="2065406" cy="3091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</a:rPr>
              <a:t>Kernel Source Code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358CE5DA-0A40-548C-CF4D-492F9B8DA1B9}"/>
              </a:ext>
            </a:extLst>
          </p:cNvPr>
          <p:cNvSpPr/>
          <p:nvPr/>
        </p:nvSpPr>
        <p:spPr>
          <a:xfrm>
            <a:off x="720719" y="3568428"/>
            <a:ext cx="2308514" cy="1970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Linux OS Kernel</a:t>
            </a:r>
            <a:endParaRPr lang="ko-KR" altLang="en-US" sz="1200" b="1" dirty="0"/>
          </a:p>
        </p:txBody>
      </p:sp>
      <p:sp>
        <p:nvSpPr>
          <p:cNvPr id="22" name="설명선: 위쪽 화살표 21">
            <a:extLst>
              <a:ext uri="{FF2B5EF4-FFF2-40B4-BE49-F238E27FC236}">
                <a16:creationId xmlns:a16="http://schemas.microsoft.com/office/drawing/2014/main" id="{1DB231A3-33F2-1B10-853D-621CF865AE11}"/>
              </a:ext>
            </a:extLst>
          </p:cNvPr>
          <p:cNvSpPr/>
          <p:nvPr/>
        </p:nvSpPr>
        <p:spPr>
          <a:xfrm>
            <a:off x="832646" y="4483890"/>
            <a:ext cx="2065406" cy="649482"/>
          </a:xfrm>
          <a:prstGeom prst="upArrowCallou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WORM </a:t>
            </a:r>
            <a:r>
              <a:rPr lang="ko-KR" altLang="en-US" sz="1200" dirty="0"/>
              <a:t>파티션 지원 기능</a:t>
            </a:r>
            <a:endParaRPr lang="en-US" altLang="ko-KR" sz="1200" dirty="0"/>
          </a:p>
          <a:p>
            <a:pPr algn="ctr"/>
            <a:r>
              <a:rPr lang="ko-KR" altLang="en-US" sz="1200" dirty="0"/>
              <a:t>추가 구현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2D4E5E25-7EC9-E57F-1CBD-E50046BA1A81}"/>
              </a:ext>
            </a:extLst>
          </p:cNvPr>
          <p:cNvSpPr/>
          <p:nvPr/>
        </p:nvSpPr>
        <p:spPr>
          <a:xfrm>
            <a:off x="720718" y="6006828"/>
            <a:ext cx="2308514" cy="19700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IFS</a:t>
            </a:r>
            <a:r>
              <a:rPr lang="ko-KR" altLang="en-US" sz="1200" b="1" dirty="0"/>
              <a:t> </a:t>
            </a:r>
            <a:r>
              <a:rPr lang="en-US" altLang="ko-KR" sz="1200" b="1" dirty="0"/>
              <a:t>Linux OS Kernel</a:t>
            </a:r>
            <a:endParaRPr lang="ko-KR" altLang="en-US" sz="1200" b="1" dirty="0"/>
          </a:p>
        </p:txBody>
      </p:sp>
      <p:sp>
        <p:nvSpPr>
          <p:cNvPr id="27" name="화살표: 아래쪽 26">
            <a:extLst>
              <a:ext uri="{FF2B5EF4-FFF2-40B4-BE49-F238E27FC236}">
                <a16:creationId xmlns:a16="http://schemas.microsoft.com/office/drawing/2014/main" id="{72B0E519-29C3-20BC-9D69-735CED8949C5}"/>
              </a:ext>
            </a:extLst>
          </p:cNvPr>
          <p:cNvSpPr/>
          <p:nvPr/>
        </p:nvSpPr>
        <p:spPr>
          <a:xfrm>
            <a:off x="1668200" y="5269622"/>
            <a:ext cx="394295" cy="7372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6B98DE-0C68-8612-F465-E696A5D8B496}"/>
              </a:ext>
            </a:extLst>
          </p:cNvPr>
          <p:cNvSpPr txBox="1"/>
          <p:nvPr/>
        </p:nvSpPr>
        <p:spPr>
          <a:xfrm>
            <a:off x="1961975" y="5325447"/>
            <a:ext cx="123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Build </a:t>
            </a:r>
          </a:p>
          <a:p>
            <a:r>
              <a:rPr lang="en-US" altLang="ko-KR" sz="1200" dirty="0"/>
              <a:t>Kernel</a:t>
            </a:r>
            <a:endParaRPr lang="ko-KR" altLang="en-US" sz="1200" dirty="0"/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A80D20B5-72DE-89C5-B44F-1AE1BAD6D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887" y="2608162"/>
            <a:ext cx="1046078" cy="27558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4D963F52-2F71-A3DD-1D3E-632576C07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995" y="2956004"/>
            <a:ext cx="838256" cy="30134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103F7BE-EB28-F5F6-6E1D-A5ED114F3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361" y="2925435"/>
            <a:ext cx="948992" cy="33936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B8F3A74-F341-8E96-AF2E-91764221B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302" y="2608162"/>
            <a:ext cx="999111" cy="197008"/>
          </a:xfrm>
          <a:prstGeom prst="rect">
            <a:avLst/>
          </a:prstGeom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87EA31B0-A582-8495-1636-A0F06DB389A2}"/>
              </a:ext>
            </a:extLst>
          </p:cNvPr>
          <p:cNvSpPr/>
          <p:nvPr/>
        </p:nvSpPr>
        <p:spPr>
          <a:xfrm>
            <a:off x="3390828" y="2536792"/>
            <a:ext cx="2670763" cy="130214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5E8D19B5-624A-56A9-76B1-4499FFBBB28F}"/>
              </a:ext>
            </a:extLst>
          </p:cNvPr>
          <p:cNvSpPr/>
          <p:nvPr/>
        </p:nvSpPr>
        <p:spPr>
          <a:xfrm>
            <a:off x="3589313" y="3563929"/>
            <a:ext cx="2308514" cy="19700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IFS</a:t>
            </a:r>
            <a:r>
              <a:rPr lang="ko-KR" altLang="en-US" sz="1200" b="1" dirty="0"/>
              <a:t> </a:t>
            </a:r>
            <a:r>
              <a:rPr lang="en-US" altLang="ko-KR" sz="1200" b="1" dirty="0"/>
              <a:t>Linux OS Kernel</a:t>
            </a:r>
            <a:endParaRPr lang="ko-KR" altLang="en-US" sz="1200" b="1" dirty="0"/>
          </a:p>
        </p:txBody>
      </p: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A5CEA07C-1A86-247E-98C2-6A833AE50884}"/>
              </a:ext>
            </a:extLst>
          </p:cNvPr>
          <p:cNvCxnSpPr>
            <a:stCxn id="16" idx="3"/>
            <a:endCxn id="37" idx="1"/>
          </p:cNvCxnSpPr>
          <p:nvPr/>
        </p:nvCxnSpPr>
        <p:spPr>
          <a:xfrm flipV="1">
            <a:off x="3029233" y="3662433"/>
            <a:ext cx="560080" cy="4499"/>
          </a:xfrm>
          <a:prstGeom prst="straightConnector1">
            <a:avLst/>
          </a:prstGeom>
          <a:ln w="28575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1AE67E9F-96F3-37A4-05D2-A6D763822DE7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3029232" y="6105332"/>
            <a:ext cx="177137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E530AB02-B27A-8D20-5D6F-D74181C08FF4}"/>
              </a:ext>
            </a:extLst>
          </p:cNvPr>
          <p:cNvCxnSpPr/>
          <p:nvPr/>
        </p:nvCxnSpPr>
        <p:spPr>
          <a:xfrm flipV="1">
            <a:off x="4800608" y="3760937"/>
            <a:ext cx="0" cy="2344395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A8EF5DE-1DBA-1A8C-8CD8-0E8CD06AB84C}"/>
              </a:ext>
            </a:extLst>
          </p:cNvPr>
          <p:cNvSpPr txBox="1"/>
          <p:nvPr/>
        </p:nvSpPr>
        <p:spPr>
          <a:xfrm>
            <a:off x="3914920" y="4530625"/>
            <a:ext cx="177671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Original</a:t>
            </a:r>
            <a:r>
              <a:rPr lang="ko-KR" altLang="en-US" sz="1200" dirty="0"/>
              <a:t> </a:t>
            </a:r>
            <a:r>
              <a:rPr lang="en-US" altLang="ko-KR" sz="1200" dirty="0"/>
              <a:t>Kernel</a:t>
            </a:r>
            <a:r>
              <a:rPr lang="ko-KR" altLang="en-US" sz="1200" dirty="0"/>
              <a:t>을</a:t>
            </a:r>
            <a:endParaRPr lang="en-US" altLang="ko-KR" sz="1200" dirty="0"/>
          </a:p>
          <a:p>
            <a:pPr algn="ctr"/>
            <a:r>
              <a:rPr lang="en-US" altLang="ko-KR" sz="1200" dirty="0"/>
              <a:t>IFS Linux Kernel</a:t>
            </a:r>
            <a:r>
              <a:rPr lang="ko-KR" altLang="en-US" sz="1200" dirty="0"/>
              <a:t>로</a:t>
            </a:r>
            <a:endParaRPr lang="en-US" altLang="ko-KR" sz="1200" dirty="0"/>
          </a:p>
          <a:p>
            <a:pPr algn="ctr"/>
            <a:r>
              <a:rPr lang="ko-KR" altLang="en-US" sz="1200" dirty="0"/>
              <a:t>교체 설치</a:t>
            </a:r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6D03B86F-2B41-F2B7-7EF6-0D755B2C50D9}"/>
              </a:ext>
            </a:extLst>
          </p:cNvPr>
          <p:cNvCxnSpPr>
            <a:cxnSpLocks/>
          </p:cNvCxnSpPr>
          <p:nvPr/>
        </p:nvCxnSpPr>
        <p:spPr>
          <a:xfrm>
            <a:off x="6308203" y="2407534"/>
            <a:ext cx="0" cy="40619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1F539D85-09C0-09B8-E215-210702CBC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8046" y="3396779"/>
            <a:ext cx="4598682" cy="30727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367158DA-006C-17DF-1EB5-618EA6514FA4}"/>
              </a:ext>
            </a:extLst>
          </p:cNvPr>
          <p:cNvCxnSpPr>
            <a:cxnSpLocks/>
            <a:endCxn id="18" idx="2"/>
          </p:cNvCxnSpPr>
          <p:nvPr/>
        </p:nvCxnSpPr>
        <p:spPr>
          <a:xfrm flipH="1" flipV="1">
            <a:off x="7213426" y="3142563"/>
            <a:ext cx="1479254" cy="1078915"/>
          </a:xfrm>
          <a:prstGeom prst="straightConnector1">
            <a:avLst/>
          </a:prstGeom>
          <a:ln w="28575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318BB490-640C-163F-5141-3E70240AF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066" y="2582053"/>
            <a:ext cx="948992" cy="3393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A0590E-C9DD-4D1D-54F0-239B2367C3B2}"/>
              </a:ext>
            </a:extLst>
          </p:cNvPr>
          <p:cNvSpPr txBox="1"/>
          <p:nvPr/>
        </p:nvSpPr>
        <p:spPr>
          <a:xfrm>
            <a:off x="6628415" y="2896342"/>
            <a:ext cx="1170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</a:rPr>
              <a:t>with IFS Kernel</a:t>
            </a:r>
            <a:endParaRPr lang="ko-KR" altLang="en-US" sz="1000" b="1" dirty="0">
              <a:solidFill>
                <a:schemeClr val="bg1"/>
              </a:solidFill>
            </a:endParaRPr>
          </a:p>
        </p:txBody>
      </p:sp>
      <p:sp>
        <p:nvSpPr>
          <p:cNvPr id="26" name="화살표: 아래로 구부러짐 25">
            <a:extLst>
              <a:ext uri="{FF2B5EF4-FFF2-40B4-BE49-F238E27FC236}">
                <a16:creationId xmlns:a16="http://schemas.microsoft.com/office/drawing/2014/main" id="{075C1687-0B06-4CD7-E223-6E6AFE704A08}"/>
              </a:ext>
            </a:extLst>
          </p:cNvPr>
          <p:cNvSpPr/>
          <p:nvPr/>
        </p:nvSpPr>
        <p:spPr>
          <a:xfrm rot="1942019">
            <a:off x="7843819" y="2748962"/>
            <a:ext cx="1386367" cy="507027"/>
          </a:xfrm>
          <a:prstGeom prst="curved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696702-5877-CB93-66BD-B762EA1273C1}"/>
              </a:ext>
            </a:extLst>
          </p:cNvPr>
          <p:cNvSpPr txBox="1"/>
          <p:nvPr/>
        </p:nvSpPr>
        <p:spPr>
          <a:xfrm>
            <a:off x="8107921" y="2582615"/>
            <a:ext cx="1479254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/>
              <a:t>로컬 스토리지를</a:t>
            </a:r>
            <a:endParaRPr lang="en-US" altLang="ko-KR" sz="1000" b="1" dirty="0"/>
          </a:p>
          <a:p>
            <a:pPr algn="ctr"/>
            <a:r>
              <a:rPr lang="ko-KR" altLang="en-US" sz="1000" b="1" dirty="0"/>
              <a:t>로그 수집</a:t>
            </a:r>
            <a:r>
              <a:rPr lang="en-US" altLang="ko-KR" sz="1000" b="1" dirty="0"/>
              <a:t>,</a:t>
            </a:r>
            <a:r>
              <a:rPr lang="ko-KR" altLang="en-US" sz="1000" b="1" dirty="0"/>
              <a:t>저장용</a:t>
            </a:r>
            <a:endParaRPr lang="en-US" altLang="ko-KR" sz="1000" b="1" dirty="0"/>
          </a:p>
          <a:p>
            <a:pPr algn="ctr"/>
            <a:r>
              <a:rPr lang="en-US" altLang="ko-KR" sz="1000" b="1" dirty="0"/>
              <a:t>WORM </a:t>
            </a:r>
            <a:r>
              <a:rPr lang="ko-KR" altLang="en-US" sz="1000" b="1" dirty="0"/>
              <a:t>볼륨으로 구성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DFA0B483-A8EF-D9E1-3BC6-865EDBE7B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4150" y="2471787"/>
            <a:ext cx="1471508" cy="449627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C5E25EA3-3B4E-20CA-0866-B73F0D34A7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1221" y="3464212"/>
            <a:ext cx="200180" cy="22485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9DAA41A-B4C6-509D-53E9-D60950C6281B}"/>
              </a:ext>
            </a:extLst>
          </p:cNvPr>
          <p:cNvSpPr txBox="1"/>
          <p:nvPr/>
        </p:nvSpPr>
        <p:spPr>
          <a:xfrm>
            <a:off x="9907023" y="2803239"/>
            <a:ext cx="139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accent2"/>
                </a:solidFill>
              </a:rPr>
              <a:t>통합로그 솔루션 활용 사례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808FB2D-9EA4-A2AD-6C41-ECB8DCF89311}"/>
              </a:ext>
            </a:extLst>
          </p:cNvPr>
          <p:cNvSpPr/>
          <p:nvPr/>
        </p:nvSpPr>
        <p:spPr>
          <a:xfrm>
            <a:off x="9734150" y="2534861"/>
            <a:ext cx="1550029" cy="71800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accent2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8291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F0FDA-B1E4-3E63-6589-EB84B9A6C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AF2AA723-0AB0-9793-CDD4-BF752DC3ECEB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9104521" y="5020946"/>
            <a:ext cx="0" cy="343598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123D4539-7F8B-20A4-96BA-22E3ED976AF5}"/>
              </a:ext>
            </a:extLst>
          </p:cNvPr>
          <p:cNvCxnSpPr>
            <a:cxnSpLocks/>
          </p:cNvCxnSpPr>
          <p:nvPr/>
        </p:nvCxnSpPr>
        <p:spPr>
          <a:xfrm>
            <a:off x="9542942" y="5039042"/>
            <a:ext cx="986373" cy="360567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id="{C7E568EA-C3FB-C0A5-B97A-ECA11CEAC011}"/>
              </a:ext>
            </a:extLst>
          </p:cNvPr>
          <p:cNvCxnSpPr>
            <a:cxnSpLocks/>
          </p:cNvCxnSpPr>
          <p:nvPr/>
        </p:nvCxnSpPr>
        <p:spPr>
          <a:xfrm flipH="1">
            <a:off x="9432927" y="4985800"/>
            <a:ext cx="1070860" cy="37874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5">
            <a:extLst>
              <a:ext uri="{FF2B5EF4-FFF2-40B4-BE49-F238E27FC236}">
                <a16:creationId xmlns:a16="http://schemas.microsoft.com/office/drawing/2014/main" id="{41097E7C-3D3C-C7C3-56C9-557768360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71" y1="25000" x2="3571" y2="95833"/>
                        <a14:foregroundMark x1="8929" y1="98611" x2="99405" y2="97222"/>
                        <a14:foregroundMark x1="95833" y1="26389" x2="94643" y2="97222"/>
                        <a14:foregroundMark x1="5952" y1="18056" x2="18452" y2="0"/>
                        <a14:foregroundMark x1="78571" y1="1389" x2="92857" y2="19444"/>
                        <a14:foregroundMark x1="17857" y1="9722" x2="79762" y2="6944"/>
                        <a14:backgroundMark x1="595" y1="15278" x2="7143" y2="13889"/>
                        <a14:backgroundMark x1="8333" y1="13889" x2="16667" y2="0"/>
                        <a14:backgroundMark x1="91071" y1="15278" x2="97619" y2="13889"/>
                        <a14:backgroundMark x1="90476" y1="13889" x2="79167" y2="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" t="4035" r="2175" b="3618"/>
          <a:stretch/>
        </p:blipFill>
        <p:spPr bwMode="auto">
          <a:xfrm>
            <a:off x="2946930" y="5816150"/>
            <a:ext cx="1416824" cy="63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9190456F-8514-ACFC-C6FB-DB09634D3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71" y1="25000" x2="3571" y2="95833"/>
                        <a14:foregroundMark x1="8929" y1="98611" x2="99405" y2="97222"/>
                        <a14:foregroundMark x1="95833" y1="26389" x2="94643" y2="97222"/>
                        <a14:foregroundMark x1="5952" y1="18056" x2="18452" y2="0"/>
                        <a14:foregroundMark x1="78571" y1="1389" x2="92857" y2="19444"/>
                        <a14:foregroundMark x1="17857" y1="9722" x2="79762" y2="6944"/>
                        <a14:backgroundMark x1="595" y1="15278" x2="7143" y2="13889"/>
                        <a14:backgroundMark x1="8333" y1="13889" x2="16667" y2="0"/>
                        <a14:backgroundMark x1="91071" y1="15278" x2="97619" y2="13889"/>
                        <a14:backgroundMark x1="90476" y1="13889" x2="79167" y2="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" t="4035" r="2175" b="3618"/>
          <a:stretch/>
        </p:blipFill>
        <p:spPr bwMode="auto">
          <a:xfrm>
            <a:off x="2938468" y="5039042"/>
            <a:ext cx="1416824" cy="63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5968C8-C7B6-B440-CBAF-0BA97140EBCD}"/>
              </a:ext>
            </a:extLst>
          </p:cNvPr>
          <p:cNvSpPr txBox="1"/>
          <p:nvPr/>
        </p:nvSpPr>
        <p:spPr>
          <a:xfrm>
            <a:off x="466344" y="131582"/>
            <a:ext cx="90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NAS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스토리지</a:t>
            </a:r>
          </a:p>
        </p:txBody>
      </p:sp>
      <p:sp>
        <p:nvSpPr>
          <p:cNvPr id="34" name="사다리꼴 33">
            <a:extLst>
              <a:ext uri="{FF2B5EF4-FFF2-40B4-BE49-F238E27FC236}">
                <a16:creationId xmlns:a16="http://schemas.microsoft.com/office/drawing/2014/main" id="{C6C21DD5-D8CE-5C4D-1D59-28B206FA3609}"/>
              </a:ext>
            </a:extLst>
          </p:cNvPr>
          <p:cNvSpPr/>
          <p:nvPr/>
        </p:nvSpPr>
        <p:spPr>
          <a:xfrm rot="5400000">
            <a:off x="2204216" y="1173351"/>
            <a:ext cx="1052010" cy="667468"/>
          </a:xfrm>
          <a:prstGeom prst="trapezoid">
            <a:avLst>
              <a:gd name="adj" fmla="val 127948"/>
            </a:avLst>
          </a:prstGeom>
          <a:gradFill flip="none" rotWithShape="1">
            <a:gsLst>
              <a:gs pos="100000">
                <a:schemeClr val="accent3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46000">
                <a:schemeClr val="bg1">
                  <a:lumMod val="75000"/>
                </a:schemeClr>
              </a:gs>
              <a:gs pos="3000">
                <a:schemeClr val="bg1">
                  <a:lumMod val="65000"/>
                </a:schemeClr>
              </a:gs>
            </a:gsLst>
            <a:lin ang="5400000" scaled="1"/>
            <a:tileRect/>
          </a:gradFill>
          <a:ln w="6350">
            <a:solidFill>
              <a:schemeClr val="bg1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Rix고딕 B" panose="02020603020101020101" pitchFamily="18" charset="-127"/>
              <a:ea typeface="Rix고딕 B" panose="02020603020101020101" pitchFamily="18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BB84CA-9713-86C8-A767-66B67041C2B2}"/>
              </a:ext>
            </a:extLst>
          </p:cNvPr>
          <p:cNvSpPr txBox="1"/>
          <p:nvPr/>
        </p:nvSpPr>
        <p:spPr>
          <a:xfrm>
            <a:off x="2619119" y="981074"/>
            <a:ext cx="8825021" cy="105201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ko-KR"/>
            </a:defPPr>
            <a:lvl2pPr marL="355600" lvl="1" indent="-177800">
              <a:lnSpc>
                <a:spcPct val="150000"/>
              </a:lnSpc>
              <a:buFont typeface="Arial" panose="020B0604020202020204" pitchFamily="34" charset="0"/>
              <a:buChar char="•"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</a:defRPr>
            </a:lvl2pPr>
          </a:lstStyle>
          <a:p>
            <a:pPr marL="265113" lvl="1" indent="-179388"/>
            <a:r>
              <a:rPr lang="en-US" altLang="ko-KR" sz="1200" b="1" dirty="0"/>
              <a:t>19</a:t>
            </a:r>
            <a:r>
              <a:rPr lang="ko-KR" altLang="en-US" sz="1200" b="1" dirty="0"/>
              <a:t>인치 산업 표준 </a:t>
            </a:r>
            <a:r>
              <a:rPr lang="ko-KR" altLang="en-US" sz="1200" b="1" dirty="0" err="1"/>
              <a:t>랙</a:t>
            </a:r>
            <a:r>
              <a:rPr lang="en-US" altLang="ko-KR" sz="1200" b="1" dirty="0"/>
              <a:t>-</a:t>
            </a:r>
            <a:r>
              <a:rPr lang="ko-KR" altLang="en-US" sz="1200" b="1" dirty="0"/>
              <a:t>마운트 타입의 고성능 대용량 </a:t>
            </a:r>
            <a:r>
              <a:rPr lang="en-US" altLang="ko-KR" sz="1200" b="1" dirty="0"/>
              <a:t>NAS </a:t>
            </a:r>
            <a:r>
              <a:rPr lang="ko-KR" altLang="en-US" sz="1200" b="1" dirty="0"/>
              <a:t>스토리지 시스템</a:t>
            </a:r>
            <a:endParaRPr lang="en-US" altLang="ko-KR" sz="1200" b="1" dirty="0"/>
          </a:p>
          <a:p>
            <a:pPr marL="265113" lvl="1" indent="-179388"/>
            <a:r>
              <a:rPr lang="en-US" altLang="ko-KR" sz="1200" b="1" dirty="0"/>
              <a:t>FAN, </a:t>
            </a:r>
            <a:r>
              <a:rPr lang="ko-KR" altLang="en-US" sz="1200" b="1" dirty="0"/>
              <a:t>전원 장치 등 주요 하드웨어 파트 이중화를</a:t>
            </a:r>
            <a:r>
              <a:rPr lang="en-US" altLang="ko-KR" sz="1200" b="1" dirty="0"/>
              <a:t> </a:t>
            </a:r>
            <a:r>
              <a:rPr lang="ko-KR" altLang="en-US" sz="1200" b="1" dirty="0"/>
              <a:t>통한 신뢰성 보장</a:t>
            </a:r>
          </a:p>
          <a:p>
            <a:pPr marL="265113" lvl="1" indent="-179388"/>
            <a:r>
              <a:rPr lang="ko-KR" altLang="en-US" sz="1200" b="1" dirty="0"/>
              <a:t>고성능 멀티</a:t>
            </a:r>
            <a:r>
              <a:rPr lang="en-US" altLang="ko-KR" sz="1200" b="1" dirty="0"/>
              <a:t>-</a:t>
            </a:r>
            <a:r>
              <a:rPr lang="ko-KR" altLang="en-US" sz="1200" b="1" dirty="0"/>
              <a:t>코어 </a:t>
            </a:r>
            <a:r>
              <a:rPr lang="en-US" altLang="ko-KR" sz="1200" b="1" dirty="0"/>
              <a:t>Intel Xeon CPU </a:t>
            </a:r>
            <a:r>
              <a:rPr lang="ko-KR" altLang="en-US" sz="1200" b="1" dirty="0"/>
              <a:t>장착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고성능 하드웨어 기반 </a:t>
            </a:r>
            <a:r>
              <a:rPr lang="en-US" altLang="ko-KR" sz="1200" b="1" dirty="0"/>
              <a:t>RAID </a:t>
            </a:r>
            <a:r>
              <a:rPr lang="ko-KR" altLang="en-US" sz="1200" b="1" dirty="0"/>
              <a:t>제어기 장착</a:t>
            </a:r>
            <a:r>
              <a:rPr lang="en-US" altLang="ko-KR" sz="1200" b="1" dirty="0"/>
              <a:t>, JBOD </a:t>
            </a:r>
            <a:r>
              <a:rPr lang="ko-KR" altLang="en-US" sz="1200" b="1" dirty="0"/>
              <a:t>추가 구성을 통한 용량 확장</a:t>
            </a:r>
          </a:p>
          <a:p>
            <a:pPr marL="265113" lvl="1" indent="-179388"/>
            <a:r>
              <a:rPr lang="ko-KR" altLang="en-US" sz="1200" b="1" dirty="0"/>
              <a:t>실시간 복제 및 </a:t>
            </a:r>
            <a:r>
              <a:rPr lang="en-US" altLang="ko-KR" sz="1200" b="1" dirty="0"/>
              <a:t>HA </a:t>
            </a:r>
            <a:r>
              <a:rPr lang="ko-KR" altLang="en-US" sz="1200" b="1" dirty="0"/>
              <a:t>기능을 통한 고 가용성 보장</a:t>
            </a:r>
            <a:r>
              <a:rPr lang="en-US" altLang="ko-KR" sz="1200" b="1" dirty="0"/>
              <a:t>, </a:t>
            </a:r>
            <a:r>
              <a:rPr lang="en-US" altLang="ko-KR" sz="1200" b="1" dirty="0">
                <a:solidFill>
                  <a:srgbClr val="0070C0"/>
                </a:solidFill>
              </a:rPr>
              <a:t>WORM </a:t>
            </a:r>
            <a:r>
              <a:rPr lang="ko-KR" altLang="en-US" sz="1200" b="1" dirty="0">
                <a:solidFill>
                  <a:srgbClr val="0070C0"/>
                </a:solidFill>
              </a:rPr>
              <a:t>라이선스 구매를 통해 보안 </a:t>
            </a:r>
            <a:r>
              <a:rPr lang="en-US" altLang="ko-KR" sz="1200" b="1" dirty="0">
                <a:solidFill>
                  <a:srgbClr val="0070C0"/>
                </a:solidFill>
              </a:rPr>
              <a:t>WORM </a:t>
            </a:r>
            <a:r>
              <a:rPr lang="ko-KR" altLang="en-US" sz="1200" b="1" dirty="0">
                <a:solidFill>
                  <a:srgbClr val="0070C0"/>
                </a:solidFill>
              </a:rPr>
              <a:t>스토리지로 업그레이드 가능</a:t>
            </a:r>
            <a:endParaRPr lang="en-US" altLang="ko-KR" sz="1200" b="1" dirty="0">
              <a:solidFill>
                <a:srgbClr val="0070C0"/>
              </a:solidFill>
            </a:endParaRPr>
          </a:p>
        </p:txBody>
      </p:sp>
      <p:sp>
        <p:nvSpPr>
          <p:cNvPr id="43" name="모서리가 둥근 직사각형 42">
            <a:extLst>
              <a:ext uri="{FF2B5EF4-FFF2-40B4-BE49-F238E27FC236}">
                <a16:creationId xmlns:a16="http://schemas.microsoft.com/office/drawing/2014/main" id="{62FA5BE1-6C36-0505-3B44-F7E75F8D9AFC}"/>
              </a:ext>
            </a:extLst>
          </p:cNvPr>
          <p:cNvSpPr/>
          <p:nvPr/>
        </p:nvSpPr>
        <p:spPr>
          <a:xfrm>
            <a:off x="529968" y="981075"/>
            <a:ext cx="1866520" cy="1052013"/>
          </a:xfrm>
          <a:prstGeom prst="roundRect">
            <a:avLst>
              <a:gd name="adj" fmla="val 1118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lIns="36000" rIns="3600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>
                <a:solidFill>
                  <a:srgbClr val="FFC000"/>
                </a:solidFill>
                <a:latin typeface="맑은 고딕" panose="020B0503020000020004" pitchFamily="50" charset="-127"/>
              </a:rPr>
              <a:t>엔터프라이즈 </a:t>
            </a:r>
            <a:r>
              <a:rPr lang="en-US" altLang="ko-KR" b="1" dirty="0">
                <a:solidFill>
                  <a:srgbClr val="FFC000"/>
                </a:solidFill>
                <a:latin typeface="맑은 고딕" panose="020B0503020000020004" pitchFamily="50" charset="-127"/>
              </a:rPr>
              <a:t>WORM </a:t>
            </a:r>
            <a:r>
              <a:rPr lang="ko-KR" altLang="en-US" b="1" dirty="0">
                <a:solidFill>
                  <a:srgbClr val="FFC000"/>
                </a:solidFill>
                <a:latin typeface="맑은 고딕" panose="020B0503020000020004" pitchFamily="50" charset="-127"/>
              </a:rPr>
              <a:t>스토리지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CB46612D-8D37-47DB-A2C3-A8439A382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24267" r="13772" b="24267"/>
          <a:stretch/>
        </p:blipFill>
        <p:spPr>
          <a:xfrm>
            <a:off x="9672316" y="932604"/>
            <a:ext cx="1346374" cy="574477"/>
          </a:xfrm>
          <a:prstGeom prst="rect">
            <a:avLst/>
          </a:prstGeom>
        </p:spPr>
      </p:pic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8C7BEBC1-1D16-E4EF-5B0C-89EBA168F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693382"/>
              </p:ext>
            </p:extLst>
          </p:nvPr>
        </p:nvGraphicFramePr>
        <p:xfrm>
          <a:off x="529968" y="2134866"/>
          <a:ext cx="10914172" cy="2169161"/>
        </p:xfrm>
        <a:graphic>
          <a:graphicData uri="http://schemas.openxmlformats.org/drawingml/2006/table">
            <a:tbl>
              <a:tblPr/>
              <a:tblGrid>
                <a:gridCol w="936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1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5865">
                  <a:extLst>
                    <a:ext uri="{9D8B030D-6E8A-4147-A177-3AD203B41FA5}">
                      <a16:colId xmlns:a16="http://schemas.microsoft.com/office/drawing/2014/main" val="1906814713"/>
                    </a:ext>
                  </a:extLst>
                </a:gridCol>
                <a:gridCol w="2058016">
                  <a:extLst>
                    <a:ext uri="{9D8B030D-6E8A-4147-A177-3AD203B41FA5}">
                      <a16:colId xmlns:a16="http://schemas.microsoft.com/office/drawing/2014/main" val="2315401963"/>
                    </a:ext>
                  </a:extLst>
                </a:gridCol>
                <a:gridCol w="26342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0425"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모델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SN4200-12E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SN4200-24E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SN4200-36E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SN4200-NG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021"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형상 및 크기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425"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크기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2U/12 Disk Bay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4U/24</a:t>
                      </a:r>
                      <a:r>
                        <a:rPr lang="en-US" sz="11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Disk Bay</a:t>
                      </a:r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4U/36</a:t>
                      </a:r>
                      <a:r>
                        <a:rPr lang="en-US" sz="11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Disk Bay</a:t>
                      </a:r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NAS Storage Gateway (2U)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425">
                <a:tc rowSpan="4"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디스크</a:t>
                      </a:r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Type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기본 </a:t>
                      </a:r>
                      <a:r>
                        <a:rPr lang="en-US" altLang="ko-KR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NL-SAS 7.2K</a:t>
                      </a:r>
                      <a:r>
                        <a:rPr lang="en-US" altLang="ko-KR" sz="11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RPM / </a:t>
                      </a:r>
                      <a:r>
                        <a:rPr lang="ko-KR" altLang="en-US" sz="11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옵션</a:t>
                      </a:r>
                      <a:r>
                        <a:rPr lang="en-US" altLang="ko-KR" sz="11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SSD </a:t>
                      </a:r>
                      <a:r>
                        <a:rPr lang="ko-KR" altLang="en-US" sz="11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선택 가능</a:t>
                      </a:r>
                      <a:endParaRPr lang="ko-KR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pPr algn="l" latinLnBrk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1100" b="0" u="sng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SAN</a:t>
                      </a:r>
                      <a:r>
                        <a:rPr lang="ko-KR" altLang="en-US" sz="1100" b="0" u="sng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을 통한 외장 </a:t>
                      </a:r>
                      <a:r>
                        <a:rPr lang="en-US" altLang="ko-KR" sz="1100" b="0" u="sng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RAID </a:t>
                      </a:r>
                      <a:r>
                        <a:rPr lang="ko-KR" altLang="en-US" sz="1100" b="0" u="sng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접속 지원</a:t>
                      </a:r>
                      <a:endParaRPr lang="en-US" altLang="ko-KR" sz="1100" b="0" u="sng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90488" indent="-90488" algn="l" latinLnBrk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16Gb</a:t>
                      </a:r>
                      <a:r>
                        <a:rPr lang="en-US" altLang="ko-KR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Dual Port FC HBA x 2EA</a:t>
                      </a:r>
                    </a:p>
                    <a:p>
                      <a:pPr marL="90488" indent="-90488" algn="l" latinLnBrk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고객 보유 </a:t>
                      </a:r>
                      <a:r>
                        <a:rPr lang="en-US" altLang="ko-KR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SAN </a:t>
                      </a:r>
                      <a:r>
                        <a:rPr lang="ko-KR" alt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스토리지 활용 가능</a:t>
                      </a:r>
                      <a:endParaRPr lang="en-US" altLang="ko-KR" sz="11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기본용량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24TB ~ 216TB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48TB ~ 432TB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72TB ~ 648TB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확장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옵션</a:t>
                      </a:r>
                      <a:endParaRPr lang="ko-KR" alt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24</a:t>
                      </a:r>
                      <a:r>
                        <a:rPr 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Disk Bay(</a:t>
                      </a:r>
                      <a:r>
                        <a:rPr lang="ko-KR" alt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최대 </a:t>
                      </a:r>
                      <a:r>
                        <a:rPr lang="en-US" altLang="ko-KR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432TB), 36 Disk Bay JBOD(</a:t>
                      </a:r>
                      <a:r>
                        <a:rPr lang="ko-KR" alt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최대 </a:t>
                      </a:r>
                      <a:r>
                        <a:rPr lang="en-US" altLang="ko-KR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648TB) x</a:t>
                      </a:r>
                      <a:r>
                        <a:rPr lang="ko-KR" alt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1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대 확장 지원</a:t>
                      </a:r>
                      <a:endParaRPr 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425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최대용량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2,808TB</a:t>
                      </a: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3,024TB</a:t>
                      </a:r>
                      <a:endParaRPr 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3,240TB</a:t>
                      </a:r>
                      <a:endParaRPr lang="ko-KR" altLang="en-US" dirty="0"/>
                    </a:p>
                  </a:txBody>
                  <a:tcPr marL="56511" marR="56511" marT="28255" marB="2825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" name="Picture 35">
            <a:extLst>
              <a:ext uri="{FF2B5EF4-FFF2-40B4-BE49-F238E27FC236}">
                <a16:creationId xmlns:a16="http://schemas.microsoft.com/office/drawing/2014/main" id="{32859383-AAAD-6FE6-AF7C-2E115FA18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71" y1="25000" x2="3571" y2="95833"/>
                        <a14:foregroundMark x1="8929" y1="98611" x2="99405" y2="97222"/>
                        <a14:foregroundMark x1="95833" y1="26389" x2="94643" y2="97222"/>
                        <a14:foregroundMark x1="5952" y1="18056" x2="18452" y2="0"/>
                        <a14:foregroundMark x1="78571" y1="1389" x2="92857" y2="19444"/>
                        <a14:foregroundMark x1="17857" y1="9722" x2="79762" y2="6944"/>
                        <a14:backgroundMark x1="595" y1="15278" x2="7143" y2="13889"/>
                        <a14:backgroundMark x1="8333" y1="13889" x2="16667" y2="0"/>
                        <a14:backgroundMark x1="91071" y1="15278" x2="97619" y2="13889"/>
                        <a14:backgroundMark x1="90476" y1="13889" x2="79167" y2="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" t="4035" r="2175" b="3618"/>
          <a:stretch/>
        </p:blipFill>
        <p:spPr bwMode="auto">
          <a:xfrm>
            <a:off x="4992645" y="2437714"/>
            <a:ext cx="1416824" cy="63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F4D99A0-F852-1DE3-CBEE-FB43966C26D3}"/>
              </a:ext>
            </a:extLst>
          </p:cNvPr>
          <p:cNvGrpSpPr/>
          <p:nvPr/>
        </p:nvGrpSpPr>
        <p:grpSpPr>
          <a:xfrm>
            <a:off x="7117094" y="2458245"/>
            <a:ext cx="1369298" cy="695240"/>
            <a:chOff x="8459319" y="1741997"/>
            <a:chExt cx="1032196" cy="695240"/>
          </a:xfrm>
        </p:grpSpPr>
        <p:pic>
          <p:nvPicPr>
            <p:cNvPr id="7" name="그림 26" descr="SC847-R1400_front.jpg">
              <a:extLst>
                <a:ext uri="{FF2B5EF4-FFF2-40B4-BE49-F238E27FC236}">
                  <a16:creationId xmlns:a16="http://schemas.microsoft.com/office/drawing/2014/main" id="{E0BEBEBC-3E3D-6D43-4EB2-50F328F1B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417" y1="21359" x2="0" y2="21359"/>
                          <a14:foregroundMark x1="2500" y1="35922" x2="2917" y2="97087"/>
                          <a14:foregroundMark x1="95000" y1="26214" x2="99583" y2="28155"/>
                          <a14:foregroundMark x1="97917" y1="32039" x2="97500" y2="99029"/>
                          <a14:foregroundMark x1="95417" y1="21359" x2="99583" y2="18447"/>
                          <a14:foregroundMark x1="93750" y1="18447" x2="81250" y2="0"/>
                          <a14:foregroundMark x1="15000" y1="1942" x2="3750" y2="21359"/>
                          <a14:foregroundMark x1="16667" y1="9709" x2="81667" y2="6796"/>
                          <a14:backgroundMark x1="85833" y1="3883" x2="82500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59319" y="1741997"/>
              <a:ext cx="1032196" cy="35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그림 27" descr="SC847-R1400UB_rear.jpg">
              <a:extLst>
                <a:ext uri="{FF2B5EF4-FFF2-40B4-BE49-F238E27FC236}">
                  <a16:creationId xmlns:a16="http://schemas.microsoft.com/office/drawing/2014/main" id="{9D380B55-FB76-EE7C-7FF9-8574E67BA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21" r="7953" b="3528"/>
            <a:stretch/>
          </p:blipFill>
          <p:spPr bwMode="auto">
            <a:xfrm>
              <a:off x="8497762" y="2086917"/>
              <a:ext cx="955309" cy="35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B7E14690-E93D-A20B-1EC3-694FE99891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393" y="4809232"/>
            <a:ext cx="1399899" cy="316192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AFEB076F-9570-0EC0-8315-2D8784A2BCC9}"/>
              </a:ext>
            </a:extLst>
          </p:cNvPr>
          <p:cNvSpPr/>
          <p:nvPr/>
        </p:nvSpPr>
        <p:spPr>
          <a:xfrm>
            <a:off x="2946930" y="4613410"/>
            <a:ext cx="1416824" cy="188576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98A6FCD-18B2-4F65-8A67-DF2FEECF4DD4}"/>
              </a:ext>
            </a:extLst>
          </p:cNvPr>
          <p:cNvSpPr/>
          <p:nvPr/>
        </p:nvSpPr>
        <p:spPr>
          <a:xfrm>
            <a:off x="2853412" y="4523088"/>
            <a:ext cx="1592871" cy="2034515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82026A-8DEF-4A19-DAF1-85DE849D0696}"/>
              </a:ext>
            </a:extLst>
          </p:cNvPr>
          <p:cNvSpPr txBox="1"/>
          <p:nvPr/>
        </p:nvSpPr>
        <p:spPr>
          <a:xfrm>
            <a:off x="3033903" y="4609182"/>
            <a:ext cx="1242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0070C0"/>
                </a:solidFill>
              </a:rPr>
              <a:t>SN4200 </a:t>
            </a:r>
            <a:r>
              <a:rPr lang="ko-KR" altLang="en-US" sz="1000" b="1" dirty="0">
                <a:solidFill>
                  <a:srgbClr val="0070C0"/>
                </a:solidFill>
              </a:rPr>
              <a:t>시리즈</a:t>
            </a: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0C3DD60C-9B15-97A2-7932-883FF3AF0046}"/>
              </a:ext>
            </a:extLst>
          </p:cNvPr>
          <p:cNvCxnSpPr>
            <a:cxnSpLocks/>
          </p:cNvCxnSpPr>
          <p:nvPr/>
        </p:nvCxnSpPr>
        <p:spPr>
          <a:xfrm>
            <a:off x="3483891" y="5758998"/>
            <a:ext cx="3429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B081E26F-C6FB-7AF2-A622-054DA1206B4A}"/>
              </a:ext>
            </a:extLst>
          </p:cNvPr>
          <p:cNvCxnSpPr>
            <a:cxnSpLocks/>
          </p:cNvCxnSpPr>
          <p:nvPr/>
        </p:nvCxnSpPr>
        <p:spPr>
          <a:xfrm flipH="1">
            <a:off x="2532356" y="5381530"/>
            <a:ext cx="479749" cy="10880"/>
          </a:xfrm>
          <a:prstGeom prst="straightConnector1">
            <a:avLst/>
          </a:prstGeom>
          <a:ln w="28575"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7B9F437-BE49-2C18-4EE2-4F58A1EF0BC9}"/>
              </a:ext>
            </a:extLst>
          </p:cNvPr>
          <p:cNvSpPr txBox="1"/>
          <p:nvPr/>
        </p:nvSpPr>
        <p:spPr>
          <a:xfrm>
            <a:off x="660679" y="5175172"/>
            <a:ext cx="1856729" cy="4001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00" b="1" dirty="0"/>
              <a:t>4U 24/36 Disk Bay JBOD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00" b="1" dirty="0"/>
              <a:t>JBOD </a:t>
            </a:r>
            <a:r>
              <a:rPr lang="ko-KR" altLang="en-US" sz="1000" b="1" dirty="0"/>
              <a:t>최대 </a:t>
            </a:r>
            <a:r>
              <a:rPr lang="en-US" altLang="ko-KR" sz="1000" b="1" dirty="0"/>
              <a:t>4</a:t>
            </a:r>
            <a:r>
              <a:rPr lang="ko-KR" altLang="en-US" sz="1000" b="1" dirty="0"/>
              <a:t>개 확장 가능</a:t>
            </a:r>
          </a:p>
        </p:txBody>
      </p:sp>
      <p:sp>
        <p:nvSpPr>
          <p:cNvPr id="32" name="순서도: 연결자 31">
            <a:extLst>
              <a:ext uri="{FF2B5EF4-FFF2-40B4-BE49-F238E27FC236}">
                <a16:creationId xmlns:a16="http://schemas.microsoft.com/office/drawing/2014/main" id="{5B7A9F5C-EA84-3502-0403-69C7A2D330DC}"/>
              </a:ext>
            </a:extLst>
          </p:cNvPr>
          <p:cNvSpPr/>
          <p:nvPr/>
        </p:nvSpPr>
        <p:spPr>
          <a:xfrm>
            <a:off x="3094634" y="5258230"/>
            <a:ext cx="343052" cy="30975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1</a:t>
            </a:r>
            <a:endParaRPr lang="ko-KR" altLang="en-US" sz="1200" dirty="0"/>
          </a:p>
        </p:txBody>
      </p:sp>
      <p:sp>
        <p:nvSpPr>
          <p:cNvPr id="33" name="순서도: 연결자 32">
            <a:extLst>
              <a:ext uri="{FF2B5EF4-FFF2-40B4-BE49-F238E27FC236}">
                <a16:creationId xmlns:a16="http://schemas.microsoft.com/office/drawing/2014/main" id="{192C506A-E871-5285-B014-2C1E1ED1FF6F}"/>
              </a:ext>
            </a:extLst>
          </p:cNvPr>
          <p:cNvSpPr/>
          <p:nvPr/>
        </p:nvSpPr>
        <p:spPr>
          <a:xfrm>
            <a:off x="3088786" y="6036900"/>
            <a:ext cx="343052" cy="30975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4</a:t>
            </a:r>
            <a:endParaRPr lang="ko-KR" altLang="en-US" sz="1200" dirty="0"/>
          </a:p>
        </p:txBody>
      </p:sp>
      <p:pic>
        <p:nvPicPr>
          <p:cNvPr id="35" name="Picture 35">
            <a:extLst>
              <a:ext uri="{FF2B5EF4-FFF2-40B4-BE49-F238E27FC236}">
                <a16:creationId xmlns:a16="http://schemas.microsoft.com/office/drawing/2014/main" id="{118CD3F0-7FA8-7287-A674-AF964B294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71" y1="25000" x2="3571" y2="95833"/>
                        <a14:foregroundMark x1="8929" y1="98611" x2="99405" y2="97222"/>
                        <a14:foregroundMark x1="95833" y1="26389" x2="94643" y2="97222"/>
                        <a14:foregroundMark x1="5952" y1="18056" x2="18452" y2="0"/>
                        <a14:foregroundMark x1="78571" y1="1389" x2="92857" y2="19444"/>
                        <a14:foregroundMark x1="17857" y1="9722" x2="79762" y2="6944"/>
                        <a14:backgroundMark x1="595" y1="15278" x2="7143" y2="13889"/>
                        <a14:backgroundMark x1="8333" y1="13889" x2="16667" y2="0"/>
                        <a14:backgroundMark x1="91071" y1="15278" x2="97619" y2="13889"/>
                        <a14:backgroundMark x1="90476" y1="13889" x2="79167" y2="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" t="4035" r="2175" b="3618"/>
          <a:stretch/>
        </p:blipFill>
        <p:spPr bwMode="auto">
          <a:xfrm>
            <a:off x="6016149" y="5786661"/>
            <a:ext cx="1416824" cy="63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863C80-B404-227F-72A9-85F8753B1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71" y1="25000" x2="3571" y2="95833"/>
                        <a14:foregroundMark x1="8929" y1="98611" x2="99405" y2="97222"/>
                        <a14:foregroundMark x1="95833" y1="26389" x2="94643" y2="97222"/>
                        <a14:foregroundMark x1="5952" y1="18056" x2="18452" y2="0"/>
                        <a14:foregroundMark x1="78571" y1="1389" x2="92857" y2="19444"/>
                        <a14:foregroundMark x1="17857" y1="9722" x2="79762" y2="6944"/>
                        <a14:backgroundMark x1="595" y1="15278" x2="7143" y2="13889"/>
                        <a14:backgroundMark x1="8333" y1="13889" x2="16667" y2="0"/>
                        <a14:backgroundMark x1="91071" y1="15278" x2="97619" y2="13889"/>
                        <a14:backgroundMark x1="90476" y1="13889" x2="79167" y2="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" t="4035" r="2175" b="3618"/>
          <a:stretch/>
        </p:blipFill>
        <p:spPr bwMode="auto">
          <a:xfrm>
            <a:off x="6007687" y="5009553"/>
            <a:ext cx="1416824" cy="63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4F90275-2964-A50F-392B-8F9665B4A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4612" y="4779743"/>
            <a:ext cx="1399899" cy="316192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167E4E2F-8F3B-87AC-8247-79AF4E32A2FA}"/>
              </a:ext>
            </a:extLst>
          </p:cNvPr>
          <p:cNvSpPr/>
          <p:nvPr/>
        </p:nvSpPr>
        <p:spPr>
          <a:xfrm>
            <a:off x="6016149" y="4583921"/>
            <a:ext cx="1416824" cy="188576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456AB983-1181-DA68-532D-043D10FA6658}"/>
              </a:ext>
            </a:extLst>
          </p:cNvPr>
          <p:cNvSpPr/>
          <p:nvPr/>
        </p:nvSpPr>
        <p:spPr>
          <a:xfrm>
            <a:off x="5922631" y="4493599"/>
            <a:ext cx="1592871" cy="2034515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5F557B-0525-5D84-FA0A-3FE7C0993D62}"/>
              </a:ext>
            </a:extLst>
          </p:cNvPr>
          <p:cNvSpPr txBox="1"/>
          <p:nvPr/>
        </p:nvSpPr>
        <p:spPr>
          <a:xfrm>
            <a:off x="6103122" y="4579693"/>
            <a:ext cx="1242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0070C0"/>
                </a:solidFill>
              </a:rPr>
              <a:t>SN4200 </a:t>
            </a:r>
            <a:r>
              <a:rPr lang="ko-KR" altLang="en-US" sz="1000" b="1" dirty="0">
                <a:solidFill>
                  <a:srgbClr val="0070C0"/>
                </a:solidFill>
              </a:rPr>
              <a:t>시리즈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C567A1-09F2-D143-76E7-9E6C0C2737F5}"/>
              </a:ext>
            </a:extLst>
          </p:cNvPr>
          <p:cNvCxnSpPr>
            <a:cxnSpLocks/>
          </p:cNvCxnSpPr>
          <p:nvPr/>
        </p:nvCxnSpPr>
        <p:spPr>
          <a:xfrm>
            <a:off x="6553110" y="5729509"/>
            <a:ext cx="3429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순서도: 연결자 44">
            <a:extLst>
              <a:ext uri="{FF2B5EF4-FFF2-40B4-BE49-F238E27FC236}">
                <a16:creationId xmlns:a16="http://schemas.microsoft.com/office/drawing/2014/main" id="{F221A1D4-9619-9524-4D67-8BCC6E953E32}"/>
              </a:ext>
            </a:extLst>
          </p:cNvPr>
          <p:cNvSpPr/>
          <p:nvPr/>
        </p:nvSpPr>
        <p:spPr>
          <a:xfrm>
            <a:off x="6163853" y="5228741"/>
            <a:ext cx="343052" cy="30975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1</a:t>
            </a:r>
            <a:endParaRPr lang="ko-KR" altLang="en-US" sz="1200" dirty="0"/>
          </a:p>
        </p:txBody>
      </p:sp>
      <p:sp>
        <p:nvSpPr>
          <p:cNvPr id="46" name="순서도: 연결자 45">
            <a:extLst>
              <a:ext uri="{FF2B5EF4-FFF2-40B4-BE49-F238E27FC236}">
                <a16:creationId xmlns:a16="http://schemas.microsoft.com/office/drawing/2014/main" id="{29A5926E-AC14-25C0-9673-D08CD1AE95BA}"/>
              </a:ext>
            </a:extLst>
          </p:cNvPr>
          <p:cNvSpPr/>
          <p:nvPr/>
        </p:nvSpPr>
        <p:spPr>
          <a:xfrm>
            <a:off x="6158005" y="6007411"/>
            <a:ext cx="343052" cy="30975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4</a:t>
            </a:r>
            <a:endParaRPr lang="ko-KR" altLang="en-US" sz="1200" dirty="0"/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6FDAA52E-D681-9478-97EF-F052A8418F80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4355292" y="4937839"/>
            <a:ext cx="1669320" cy="24200"/>
          </a:xfrm>
          <a:prstGeom prst="line">
            <a:avLst/>
          </a:prstGeom>
          <a:ln w="25400">
            <a:solidFill>
              <a:srgbClr val="0070C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그림 50">
            <a:extLst>
              <a:ext uri="{FF2B5EF4-FFF2-40B4-BE49-F238E27FC236}">
                <a16:creationId xmlns:a16="http://schemas.microsoft.com/office/drawing/2014/main" id="{8A553332-E06C-54F3-EC14-BCE19E1116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 b="15458"/>
          <a:stretch/>
        </p:blipFill>
        <p:spPr>
          <a:xfrm>
            <a:off x="4931644" y="4715022"/>
            <a:ext cx="582075" cy="40211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B62BD64-83FB-14B5-9B2A-1FE36F407AAA}"/>
              </a:ext>
            </a:extLst>
          </p:cNvPr>
          <p:cNvSpPr txBox="1"/>
          <p:nvPr/>
        </p:nvSpPr>
        <p:spPr>
          <a:xfrm>
            <a:off x="4617474" y="5075709"/>
            <a:ext cx="1200714" cy="75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000" b="1" dirty="0">
                <a:solidFill>
                  <a:srgbClr val="0070C0"/>
                </a:solidFill>
              </a:rPr>
              <a:t>실시간 원격복제</a:t>
            </a:r>
            <a:endParaRPr lang="en-US" altLang="ko-KR" sz="1000" b="1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000" b="1" dirty="0">
                <a:solidFill>
                  <a:srgbClr val="0070C0"/>
                </a:solidFill>
              </a:rPr>
              <a:t>스케쥴 원격복제</a:t>
            </a:r>
            <a:endParaRPr lang="en-US" altLang="ko-KR" sz="1000" b="1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sz="1000" b="1" dirty="0">
                <a:solidFill>
                  <a:srgbClr val="0070C0"/>
                </a:solidFill>
              </a:rPr>
              <a:t>HA </a:t>
            </a:r>
            <a:r>
              <a:rPr lang="ko-KR" altLang="en-US" sz="1000" b="1" dirty="0">
                <a:solidFill>
                  <a:srgbClr val="0070C0"/>
                </a:solidFill>
              </a:rPr>
              <a:t>구성 지원</a:t>
            </a: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6F379127-E4D1-2709-525F-CBF007CFA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3612" y="4708003"/>
            <a:ext cx="1484534" cy="335309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6BBD979F-A193-1451-E847-DEE8BB327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0926" y="4703733"/>
            <a:ext cx="1484534" cy="335309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4B84C44-BA64-ADA2-5E05-ED473440F0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1072" y="5762294"/>
            <a:ext cx="1484534" cy="73881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7C379B0-C473-0F3D-6FD8-84D0DFE9987B}"/>
              </a:ext>
            </a:extLst>
          </p:cNvPr>
          <p:cNvSpPr txBox="1"/>
          <p:nvPr/>
        </p:nvSpPr>
        <p:spPr>
          <a:xfrm>
            <a:off x="8486392" y="4332182"/>
            <a:ext cx="1242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0070C0"/>
                </a:solidFill>
              </a:rPr>
              <a:t>SN4200-NG Gateway</a:t>
            </a:r>
            <a:endParaRPr lang="ko-KR" altLang="en-US" sz="1000" b="1" dirty="0">
              <a:solidFill>
                <a:srgbClr val="0070C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B1607EC-E7EB-2316-9535-33382F367720}"/>
              </a:ext>
            </a:extLst>
          </p:cNvPr>
          <p:cNvSpPr txBox="1"/>
          <p:nvPr/>
        </p:nvSpPr>
        <p:spPr>
          <a:xfrm>
            <a:off x="10175194" y="4332182"/>
            <a:ext cx="1242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>
                <a:solidFill>
                  <a:srgbClr val="0070C0"/>
                </a:solidFill>
              </a:rPr>
              <a:t>SN4200-NG </a:t>
            </a:r>
            <a:r>
              <a:rPr lang="en-US" altLang="ko-KR" sz="1000" b="1" dirty="0">
                <a:solidFill>
                  <a:srgbClr val="0070C0"/>
                </a:solidFill>
              </a:rPr>
              <a:t>Gateway</a:t>
            </a:r>
            <a:endParaRPr lang="ko-KR" altLang="en-US" sz="1000" b="1" dirty="0">
              <a:solidFill>
                <a:srgbClr val="0070C0"/>
              </a:solidFill>
            </a:endParaRPr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BB585BB0-6C93-A769-3C88-FB073B1ED0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0636" y="5364544"/>
            <a:ext cx="1407770" cy="165026"/>
          </a:xfrm>
          <a:prstGeom prst="rect">
            <a:avLst/>
          </a:prstGeom>
        </p:spPr>
      </p:pic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BFF0EE74-7A7F-3CCB-9F04-51F0D6C7DAF1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9104521" y="5529570"/>
            <a:ext cx="517595" cy="256716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>
            <a:extLst>
              <a:ext uri="{FF2B5EF4-FFF2-40B4-BE49-F238E27FC236}">
                <a16:creationId xmlns:a16="http://schemas.microsoft.com/office/drawing/2014/main" id="{5AA49AED-B6D8-89A5-6F13-5320B27277FD}"/>
              </a:ext>
            </a:extLst>
          </p:cNvPr>
          <p:cNvCxnSpPr>
            <a:cxnSpLocks/>
            <a:stCxn id="81" idx="2"/>
          </p:cNvCxnSpPr>
          <p:nvPr/>
        </p:nvCxnSpPr>
        <p:spPr>
          <a:xfrm flipH="1">
            <a:off x="10503787" y="5550581"/>
            <a:ext cx="243274" cy="23570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그림 80">
            <a:extLst>
              <a:ext uri="{FF2B5EF4-FFF2-40B4-BE49-F238E27FC236}">
                <a16:creationId xmlns:a16="http://schemas.microsoft.com/office/drawing/2014/main" id="{533CB1EB-E254-6AE6-87CC-1B26959A9A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3176" y="5385555"/>
            <a:ext cx="1407770" cy="165026"/>
          </a:xfrm>
          <a:prstGeom prst="rect">
            <a:avLst/>
          </a:prstGeom>
        </p:spPr>
      </p:pic>
      <p:cxnSp>
        <p:nvCxnSpPr>
          <p:cNvPr id="91" name="직선 연결선 90">
            <a:extLst>
              <a:ext uri="{FF2B5EF4-FFF2-40B4-BE49-F238E27FC236}">
                <a16:creationId xmlns:a16="http://schemas.microsoft.com/office/drawing/2014/main" id="{7DAB5543-FBA6-0A16-7948-CFC51D4C3DF0}"/>
              </a:ext>
            </a:extLst>
          </p:cNvPr>
          <p:cNvCxnSpPr>
            <a:cxnSpLocks/>
          </p:cNvCxnSpPr>
          <p:nvPr/>
        </p:nvCxnSpPr>
        <p:spPr>
          <a:xfrm>
            <a:off x="10747061" y="5024005"/>
            <a:ext cx="0" cy="343598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>
            <a:extLst>
              <a:ext uri="{FF2B5EF4-FFF2-40B4-BE49-F238E27FC236}">
                <a16:creationId xmlns:a16="http://schemas.microsoft.com/office/drawing/2014/main" id="{909A6B82-FD12-6EED-8061-8B54BE84D333}"/>
              </a:ext>
            </a:extLst>
          </p:cNvPr>
          <p:cNvCxnSpPr>
            <a:cxnSpLocks/>
          </p:cNvCxnSpPr>
          <p:nvPr/>
        </p:nvCxnSpPr>
        <p:spPr>
          <a:xfrm flipH="1">
            <a:off x="9729269" y="5535565"/>
            <a:ext cx="896155" cy="24544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>
            <a:extLst>
              <a:ext uri="{FF2B5EF4-FFF2-40B4-BE49-F238E27FC236}">
                <a16:creationId xmlns:a16="http://schemas.microsoft.com/office/drawing/2014/main" id="{4CC6DECB-97F0-C07D-3D8A-6990A4DD7CE2}"/>
              </a:ext>
            </a:extLst>
          </p:cNvPr>
          <p:cNvCxnSpPr>
            <a:cxnSpLocks/>
          </p:cNvCxnSpPr>
          <p:nvPr/>
        </p:nvCxnSpPr>
        <p:spPr>
          <a:xfrm>
            <a:off x="9234913" y="5521861"/>
            <a:ext cx="1173030" cy="27555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43EED6E4-55E6-7613-255F-42361417AF64}"/>
              </a:ext>
            </a:extLst>
          </p:cNvPr>
          <p:cNvSpPr txBox="1"/>
          <p:nvPr/>
        </p:nvSpPr>
        <p:spPr>
          <a:xfrm>
            <a:off x="9387597" y="6461369"/>
            <a:ext cx="13866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>
                <a:solidFill>
                  <a:srgbClr val="0070C0"/>
                </a:solidFill>
              </a:rPr>
              <a:t>외장 </a:t>
            </a:r>
            <a:r>
              <a:rPr lang="en-US" altLang="ko-KR" sz="1000" b="1" dirty="0">
                <a:solidFill>
                  <a:srgbClr val="0070C0"/>
                </a:solidFill>
              </a:rPr>
              <a:t>SAN </a:t>
            </a:r>
            <a:r>
              <a:rPr lang="ko-KR" altLang="en-US" sz="1000" b="1" dirty="0">
                <a:solidFill>
                  <a:srgbClr val="0070C0"/>
                </a:solidFill>
              </a:rPr>
              <a:t>스토리지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837AD31-32FF-6FF7-B9AC-2FA5B4689B25}"/>
              </a:ext>
            </a:extLst>
          </p:cNvPr>
          <p:cNvSpPr txBox="1"/>
          <p:nvPr/>
        </p:nvSpPr>
        <p:spPr>
          <a:xfrm>
            <a:off x="8277415" y="5535410"/>
            <a:ext cx="976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0070C0"/>
                </a:solidFill>
              </a:rPr>
              <a:t>SAN </a:t>
            </a:r>
            <a:r>
              <a:rPr lang="ko-KR" altLang="en-US" sz="1000" b="1" dirty="0">
                <a:solidFill>
                  <a:srgbClr val="0070C0"/>
                </a:solidFill>
              </a:rPr>
              <a:t>스위치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8E11270-1600-A5C6-B0A9-EB2B3CD693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5377" y="2573498"/>
            <a:ext cx="1509156" cy="38351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E301F71-9B53-DA9E-5BB9-8B9DA734DF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6348" y="2594810"/>
            <a:ext cx="1509156" cy="3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6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18589</TotalTime>
  <Words>2545</Words>
  <Application>Microsoft Office PowerPoint</Application>
  <PresentationFormat>와이드스크린</PresentationFormat>
  <Paragraphs>574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6" baseType="lpstr">
      <vt:lpstr>HY견고딕</vt:lpstr>
      <vt:lpstr>Rix고딕 B</vt:lpstr>
      <vt:lpstr>맑은 고딕</vt:lpstr>
      <vt:lpstr>Arial</vt:lpstr>
      <vt:lpstr>Britannic Bold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zd360</dc:creator>
  <cp:lastModifiedBy>Jangsik Im</cp:lastModifiedBy>
  <cp:revision>820</cp:revision>
  <dcterms:created xsi:type="dcterms:W3CDTF">2021-03-18T01:48:32Z</dcterms:created>
  <dcterms:modified xsi:type="dcterms:W3CDTF">2025-08-06T01:16:24Z</dcterms:modified>
</cp:coreProperties>
</file>